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3" r:id="rId2"/>
  </p:sldMasterIdLst>
  <p:notesMasterIdLst>
    <p:notesMasterId r:id="rId26"/>
  </p:notesMasterIdLst>
  <p:handoutMasterIdLst>
    <p:handoutMasterId r:id="rId27"/>
  </p:handoutMasterIdLst>
  <p:sldIdLst>
    <p:sldId id="298" r:id="rId3"/>
    <p:sldId id="458" r:id="rId4"/>
    <p:sldId id="459" r:id="rId5"/>
    <p:sldId id="460" r:id="rId6"/>
    <p:sldId id="489" r:id="rId7"/>
    <p:sldId id="461" r:id="rId8"/>
    <p:sldId id="486" r:id="rId9"/>
    <p:sldId id="462" r:id="rId10"/>
    <p:sldId id="490" r:id="rId11"/>
    <p:sldId id="463" r:id="rId12"/>
    <p:sldId id="464" r:id="rId13"/>
    <p:sldId id="485" r:id="rId14"/>
    <p:sldId id="465" r:id="rId15"/>
    <p:sldId id="482" r:id="rId16"/>
    <p:sldId id="466" r:id="rId17"/>
    <p:sldId id="467" r:id="rId18"/>
    <p:sldId id="483" r:id="rId19"/>
    <p:sldId id="468" r:id="rId20"/>
    <p:sldId id="487" r:id="rId21"/>
    <p:sldId id="469" r:id="rId22"/>
    <p:sldId id="471" r:id="rId23"/>
    <p:sldId id="472" r:id="rId24"/>
    <p:sldId id="484"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2" charset="0"/>
        <a:ea typeface="ヒラギノ角ゴ Pro W3" panose="020B0300000000000000" pitchFamily="34" charset="-128"/>
        <a:cs typeface="+mn-cs"/>
      </a:defRPr>
    </a:lvl1pPr>
    <a:lvl2pPr marL="457200" algn="l" rtl="0" fontAlgn="base">
      <a:spcBef>
        <a:spcPct val="0"/>
      </a:spcBef>
      <a:spcAft>
        <a:spcPct val="0"/>
      </a:spcAft>
      <a:defRPr sz="2400" kern="1200">
        <a:solidFill>
          <a:schemeClr val="tx1"/>
        </a:solidFill>
        <a:latin typeface="Times" pitchFamily="2" charset="0"/>
        <a:ea typeface="ヒラギノ角ゴ Pro W3" panose="020B0300000000000000" pitchFamily="34" charset="-128"/>
        <a:cs typeface="+mn-cs"/>
      </a:defRPr>
    </a:lvl2pPr>
    <a:lvl3pPr marL="914400" algn="l" rtl="0" fontAlgn="base">
      <a:spcBef>
        <a:spcPct val="0"/>
      </a:spcBef>
      <a:spcAft>
        <a:spcPct val="0"/>
      </a:spcAft>
      <a:defRPr sz="2400" kern="1200">
        <a:solidFill>
          <a:schemeClr val="tx1"/>
        </a:solidFill>
        <a:latin typeface="Times" pitchFamily="2" charset="0"/>
        <a:ea typeface="ヒラギノ角ゴ Pro W3" panose="020B0300000000000000" pitchFamily="34" charset="-128"/>
        <a:cs typeface="+mn-cs"/>
      </a:defRPr>
    </a:lvl3pPr>
    <a:lvl4pPr marL="1371600" algn="l" rtl="0" fontAlgn="base">
      <a:spcBef>
        <a:spcPct val="0"/>
      </a:spcBef>
      <a:spcAft>
        <a:spcPct val="0"/>
      </a:spcAft>
      <a:defRPr sz="2400" kern="1200">
        <a:solidFill>
          <a:schemeClr val="tx1"/>
        </a:solidFill>
        <a:latin typeface="Times" pitchFamily="2" charset="0"/>
        <a:ea typeface="ヒラギノ角ゴ Pro W3" panose="020B0300000000000000" pitchFamily="34" charset="-128"/>
        <a:cs typeface="+mn-cs"/>
      </a:defRPr>
    </a:lvl4pPr>
    <a:lvl5pPr marL="1828800" algn="l" rtl="0" fontAlgn="base">
      <a:spcBef>
        <a:spcPct val="0"/>
      </a:spcBef>
      <a:spcAft>
        <a:spcPct val="0"/>
      </a:spcAft>
      <a:defRPr sz="2400" kern="1200">
        <a:solidFill>
          <a:schemeClr val="tx1"/>
        </a:solidFill>
        <a:latin typeface="Times" pitchFamily="2"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Times" pitchFamily="2"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Times" pitchFamily="2"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Times" pitchFamily="2"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Times" pitchFamily="2"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0"/>
    <p:restoredTop sz="91173"/>
  </p:normalViewPr>
  <p:slideViewPr>
    <p:cSldViewPr snapToGrid="0">
      <p:cViewPr varScale="1">
        <p:scale>
          <a:sx n="147" d="100"/>
          <a:sy n="147" d="100"/>
        </p:scale>
        <p:origin x="360" y="200"/>
      </p:cViewPr>
      <p:guideLst>
        <p:guide orient="horz" pos="2160"/>
        <p:guide pos="2880"/>
      </p:guideLst>
    </p:cSldViewPr>
  </p:slideViewPr>
  <p:notesTextViewPr>
    <p:cViewPr>
      <p:scale>
        <a:sx n="215" d="100"/>
        <a:sy n="215" d="100"/>
      </p:scale>
      <p:origin x="0" y="0"/>
    </p:cViewPr>
  </p:notesTextViewPr>
  <p:sorterViewPr>
    <p:cViewPr>
      <p:scale>
        <a:sx n="175" d="100"/>
        <a:sy n="175" d="100"/>
      </p:scale>
      <p:origin x="0" y="10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230F4EE7-F1F0-2942-93A4-C1C7E8FF23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317443" name="Rectangle 3">
            <a:extLst>
              <a:ext uri="{FF2B5EF4-FFF2-40B4-BE49-F238E27FC236}">
                <a16:creationId xmlns:a16="http://schemas.microsoft.com/office/drawing/2014/main" id="{B7A48EF3-85B7-664F-A7B6-FEAA633E7A0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317444" name="Rectangle 4">
            <a:extLst>
              <a:ext uri="{FF2B5EF4-FFF2-40B4-BE49-F238E27FC236}">
                <a16:creationId xmlns:a16="http://schemas.microsoft.com/office/drawing/2014/main" id="{9FA9EB31-559A-0E47-94B1-C9F1150A273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317445" name="Rectangle 5">
            <a:extLst>
              <a:ext uri="{FF2B5EF4-FFF2-40B4-BE49-F238E27FC236}">
                <a16:creationId xmlns:a16="http://schemas.microsoft.com/office/drawing/2014/main" id="{EAF2C570-B5AA-3D4D-AF70-CF0CDEC5741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EC1175C-D8F9-BB49-9DC1-3F5D4A662BD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E020610-104B-9945-8A9C-27A9C3DD436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36867" name="Rectangle 3">
            <a:extLst>
              <a:ext uri="{FF2B5EF4-FFF2-40B4-BE49-F238E27FC236}">
                <a16:creationId xmlns:a16="http://schemas.microsoft.com/office/drawing/2014/main" id="{4AE075F3-6F13-6948-A265-36FE4414DDA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3BE2344E-142E-EF44-9537-43CB2DA52F0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a:extLst>
              <a:ext uri="{FF2B5EF4-FFF2-40B4-BE49-F238E27FC236}">
                <a16:creationId xmlns:a16="http://schemas.microsoft.com/office/drawing/2014/main" id="{7D7F0F51-8AE7-264F-A072-FEAC8E4A400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36870" name="Rectangle 6">
            <a:extLst>
              <a:ext uri="{FF2B5EF4-FFF2-40B4-BE49-F238E27FC236}">
                <a16:creationId xmlns:a16="http://schemas.microsoft.com/office/drawing/2014/main" id="{F8A513D5-1088-D749-9D1B-FFF7809B97B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36871" name="Rectangle 7">
            <a:extLst>
              <a:ext uri="{FF2B5EF4-FFF2-40B4-BE49-F238E27FC236}">
                <a16:creationId xmlns:a16="http://schemas.microsoft.com/office/drawing/2014/main" id="{3CF7E735-6944-2441-8651-6A2873B457E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B09512B-6F13-6C4C-A1DE-8B0F906505F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1pPr>
    <a:lvl2pPr marL="742950" indent="-28575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0"/>
      </a:defRPr>
    </a:lvl2pPr>
    <a:lvl3pPr marL="1143000" indent="-2286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0"/>
      </a:defRPr>
    </a:lvl3pPr>
    <a:lvl4pPr marL="1600200" indent="-2286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0"/>
      </a:defRPr>
    </a:lvl4pPr>
    <a:lvl5pPr marL="2057400" indent="-2286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D584AF34-3017-AA4C-A6EC-E30275D79E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E51716C5-70AC-0A4B-A1C3-7423C4FC1E94}" type="slidenum">
              <a:rPr lang="en-US" altLang="en-US" sz="1200"/>
              <a:pPr/>
              <a:t>1</a:t>
            </a:fld>
            <a:endParaRPr lang="en-US" altLang="en-US" sz="1200"/>
          </a:p>
        </p:txBody>
      </p:sp>
      <p:sp>
        <p:nvSpPr>
          <p:cNvPr id="8194" name="Rectangle 2">
            <a:extLst>
              <a:ext uri="{FF2B5EF4-FFF2-40B4-BE49-F238E27FC236}">
                <a16:creationId xmlns:a16="http://schemas.microsoft.com/office/drawing/2014/main" id="{DCF8A67B-C4B0-A34B-8C87-830AC8224367}"/>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C71A5BD7-E6DB-1A4F-A58A-FD15E18A3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1AC29C3E-3DCF-134C-9AEF-2F583693B3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9E6232D2-48B6-2145-98DD-8312476FC7D8}" type="slidenum">
              <a:rPr lang="en-US" altLang="en-US" sz="1200"/>
              <a:pPr/>
              <a:t>11</a:t>
            </a:fld>
            <a:endParaRPr lang="en-US" altLang="en-US" sz="1200"/>
          </a:p>
        </p:txBody>
      </p:sp>
      <p:sp>
        <p:nvSpPr>
          <p:cNvPr id="26626" name="Rectangle 2">
            <a:extLst>
              <a:ext uri="{FF2B5EF4-FFF2-40B4-BE49-F238E27FC236}">
                <a16:creationId xmlns:a16="http://schemas.microsoft.com/office/drawing/2014/main" id="{0C5D3534-EEB0-D34E-BEB9-460492CC06FA}"/>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FC8D950C-5A2E-8F4D-ADD9-A06D767C63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290ECC8-8E65-F44F-95A6-E0FCA96D1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B983CE3F-097D-B84C-BB10-003F4960EF1B}" type="slidenum">
              <a:rPr lang="en-US" altLang="en-US" sz="1200"/>
              <a:pPr/>
              <a:t>13</a:t>
            </a:fld>
            <a:endParaRPr lang="en-US" altLang="en-US" sz="1200"/>
          </a:p>
        </p:txBody>
      </p:sp>
      <p:sp>
        <p:nvSpPr>
          <p:cNvPr id="28674" name="Rectangle 2">
            <a:extLst>
              <a:ext uri="{FF2B5EF4-FFF2-40B4-BE49-F238E27FC236}">
                <a16:creationId xmlns:a16="http://schemas.microsoft.com/office/drawing/2014/main" id="{386A56EF-9432-CF4C-8E2C-B6F849EC2D6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7C06CA9-F50E-0F4E-A21B-96F79DA09F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6C9196EE-3CE8-4241-8867-9FDEDBD03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E3346284-831C-E445-A8A4-A30CB15606F4}" type="slidenum">
              <a:rPr lang="en-US" altLang="en-US" sz="1200"/>
              <a:pPr/>
              <a:t>15</a:t>
            </a:fld>
            <a:endParaRPr lang="en-US" altLang="en-US" sz="1200"/>
          </a:p>
        </p:txBody>
      </p:sp>
      <p:sp>
        <p:nvSpPr>
          <p:cNvPr id="31746" name="Rectangle 2">
            <a:extLst>
              <a:ext uri="{FF2B5EF4-FFF2-40B4-BE49-F238E27FC236}">
                <a16:creationId xmlns:a16="http://schemas.microsoft.com/office/drawing/2014/main" id="{393C889F-E36A-9842-9609-A58DA60544E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EB919E6D-FA96-A340-BD97-85AA49404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6AF868B-BF2E-0B43-9DEE-2DC9F98806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27F96E30-B69B-AE4F-A571-496D79323AF1}" type="slidenum">
              <a:rPr lang="en-US" altLang="en-US" sz="1200"/>
              <a:pPr/>
              <a:t>16</a:t>
            </a:fld>
            <a:endParaRPr lang="en-US" altLang="en-US" sz="1200"/>
          </a:p>
        </p:txBody>
      </p:sp>
      <p:sp>
        <p:nvSpPr>
          <p:cNvPr id="33794" name="Rectangle 2">
            <a:extLst>
              <a:ext uri="{FF2B5EF4-FFF2-40B4-BE49-F238E27FC236}">
                <a16:creationId xmlns:a16="http://schemas.microsoft.com/office/drawing/2014/main" id="{5FD5935C-E114-8341-9326-8B15A8E45461}"/>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E0CB0281-F7B5-2845-B65B-F1089AAA50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D776802B-E156-2246-BAF2-219D26FCD2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F59E1956-5EFB-DC46-9589-8633F5AEA8EA}" type="slidenum">
              <a:rPr lang="en-US" altLang="en-US" sz="1200"/>
              <a:pPr/>
              <a:t>18</a:t>
            </a:fld>
            <a:endParaRPr lang="en-US" altLang="en-US" sz="1200"/>
          </a:p>
        </p:txBody>
      </p:sp>
      <p:sp>
        <p:nvSpPr>
          <p:cNvPr id="36866" name="Rectangle 2">
            <a:extLst>
              <a:ext uri="{FF2B5EF4-FFF2-40B4-BE49-F238E27FC236}">
                <a16:creationId xmlns:a16="http://schemas.microsoft.com/office/drawing/2014/main" id="{2B342831-70EC-EE4F-9089-450036FEE9B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DC26949-9ABB-3848-93D3-261A9498E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A034644C-BC6A-C149-98D8-340D1797C5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050572D7-B213-424D-AB3D-36788ADAE1A6}" type="slidenum">
              <a:rPr lang="en-US" altLang="en-US" sz="1200"/>
              <a:pPr/>
              <a:t>19</a:t>
            </a:fld>
            <a:endParaRPr lang="en-US" altLang="en-US" sz="1200"/>
          </a:p>
        </p:txBody>
      </p:sp>
      <p:sp>
        <p:nvSpPr>
          <p:cNvPr id="38914" name="Rectangle 2">
            <a:extLst>
              <a:ext uri="{FF2B5EF4-FFF2-40B4-BE49-F238E27FC236}">
                <a16:creationId xmlns:a16="http://schemas.microsoft.com/office/drawing/2014/main" id="{5F047FED-DBF8-7F48-83C7-215B7E6BA5E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55824AC-FFBD-A248-945E-AA4656AB69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4FED04B5-1B39-F043-8AAF-6F84D4082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F25F3D9A-5181-9E4F-A051-A082F3D8AE05}" type="slidenum">
              <a:rPr lang="en-US" altLang="en-US" sz="1200"/>
              <a:pPr/>
              <a:t>20</a:t>
            </a:fld>
            <a:endParaRPr lang="en-US" altLang="en-US" sz="1200"/>
          </a:p>
        </p:txBody>
      </p:sp>
      <p:sp>
        <p:nvSpPr>
          <p:cNvPr id="40962" name="Rectangle 2">
            <a:extLst>
              <a:ext uri="{FF2B5EF4-FFF2-40B4-BE49-F238E27FC236}">
                <a16:creationId xmlns:a16="http://schemas.microsoft.com/office/drawing/2014/main" id="{12C6CABF-D5B0-DF40-ABF0-D079FD8AD54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8DBD535-E3AE-D14E-B3CB-5E992DD1A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C4A7C1B-FA48-9B4E-9CB7-4C5C45A1A3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92CB5078-0157-5247-B2C0-5E9BCD376E8B}" type="slidenum">
              <a:rPr lang="en-US" altLang="en-US" sz="1200"/>
              <a:pPr/>
              <a:t>21</a:t>
            </a:fld>
            <a:endParaRPr lang="en-US" altLang="en-US" sz="1200"/>
          </a:p>
        </p:txBody>
      </p:sp>
      <p:sp>
        <p:nvSpPr>
          <p:cNvPr id="43010" name="Rectangle 2">
            <a:extLst>
              <a:ext uri="{FF2B5EF4-FFF2-40B4-BE49-F238E27FC236}">
                <a16:creationId xmlns:a16="http://schemas.microsoft.com/office/drawing/2014/main" id="{0EFAD742-3069-0A47-B844-BB7E3D4B9FD4}"/>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5B58CD5-AEF4-594A-A5B4-2897BE174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62892AE-091D-014D-B221-EECFFA2FBF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1D1D08CA-2F10-D747-808E-B43C0A38F404}" type="slidenum">
              <a:rPr lang="en-US" altLang="en-US" sz="1200"/>
              <a:pPr/>
              <a:t>22</a:t>
            </a:fld>
            <a:endParaRPr lang="en-US" altLang="en-US" sz="1200"/>
          </a:p>
        </p:txBody>
      </p:sp>
      <p:sp>
        <p:nvSpPr>
          <p:cNvPr id="45058" name="Rectangle 2">
            <a:extLst>
              <a:ext uri="{FF2B5EF4-FFF2-40B4-BE49-F238E27FC236}">
                <a16:creationId xmlns:a16="http://schemas.microsoft.com/office/drawing/2014/main" id="{E091CAA7-7512-044F-82F4-4E27816C4D2B}"/>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CC9EAB8-216A-9746-8C1F-3CE2BD76BC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E2403460-0B4A-9D4D-B898-D1A0435B3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D41D0235-80DC-2F4F-BB79-FB95D861C6B2}" type="slidenum">
              <a:rPr lang="en-US" altLang="en-US" sz="1200"/>
              <a:pPr/>
              <a:t>2</a:t>
            </a:fld>
            <a:endParaRPr lang="en-US" altLang="en-US" sz="1200"/>
          </a:p>
        </p:txBody>
      </p:sp>
      <p:sp>
        <p:nvSpPr>
          <p:cNvPr id="10242" name="Rectangle 2">
            <a:extLst>
              <a:ext uri="{FF2B5EF4-FFF2-40B4-BE49-F238E27FC236}">
                <a16:creationId xmlns:a16="http://schemas.microsoft.com/office/drawing/2014/main" id="{B9486AA7-A4C2-ED43-B528-687C3475B010}"/>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21F71B10-19F5-6B48-BB1D-ABC371078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ea typeface="ヒラギノ角ゴ Pro W3" panose="020B0300000000000000" pitchFamily="34" charset="-128"/>
              </a:rPr>
              <a:t>Crumple paper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89731672-1154-4D40-90B6-36CDE9DFC7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B6F3264B-4ED1-2045-B210-7EE4618EBAC8}" type="slidenum">
              <a:rPr lang="en-US" altLang="en-US" sz="1200"/>
              <a:pPr/>
              <a:t>3</a:t>
            </a:fld>
            <a:endParaRPr lang="en-US" altLang="en-US" sz="1200"/>
          </a:p>
        </p:txBody>
      </p:sp>
      <p:sp>
        <p:nvSpPr>
          <p:cNvPr id="12290" name="Rectangle 2">
            <a:extLst>
              <a:ext uri="{FF2B5EF4-FFF2-40B4-BE49-F238E27FC236}">
                <a16:creationId xmlns:a16="http://schemas.microsoft.com/office/drawing/2014/main" id="{3A257CE5-988F-B94C-B5C8-07C1C7448E82}"/>
              </a:ext>
            </a:extLst>
          </p:cNvPr>
          <p:cNvSpPr>
            <a:spLocks noGrp="1" noRot="1" noChangeAspect="1" noChangeArrowheads="1"/>
          </p:cNvSpPr>
          <p:nvPr>
            <p:ph type="sldImg"/>
          </p:nvPr>
        </p:nvSpPr>
        <p:spPr>
          <a:xfrm>
            <a:off x="1150938" y="692150"/>
            <a:ext cx="4556125" cy="3416300"/>
          </a:xfrm>
          <a:solidFill>
            <a:srgbClr val="FFFFFF"/>
          </a:solidFill>
          <a:ln/>
        </p:spPr>
      </p:sp>
      <p:sp>
        <p:nvSpPr>
          <p:cNvPr id="12291" name="Rectangle 3">
            <a:extLst>
              <a:ext uri="{FF2B5EF4-FFF2-40B4-BE49-F238E27FC236}">
                <a16:creationId xmlns:a16="http://schemas.microsoft.com/office/drawing/2014/main" id="{F98879D8-A635-3A4D-A5FA-1229D993D332}"/>
              </a:ext>
            </a:extLst>
          </p:cNvPr>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DD289D5B-1CC8-0C43-9E0B-D7467D0695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E7B24483-E691-414C-91E3-04C6BE96CD83}" type="slidenum">
              <a:rPr lang="en-US" altLang="en-US" sz="1200"/>
              <a:pPr/>
              <a:t>4</a:t>
            </a:fld>
            <a:endParaRPr lang="en-US" altLang="en-US" sz="1200"/>
          </a:p>
        </p:txBody>
      </p:sp>
      <p:sp>
        <p:nvSpPr>
          <p:cNvPr id="14338" name="Rectangle 2">
            <a:extLst>
              <a:ext uri="{FF2B5EF4-FFF2-40B4-BE49-F238E27FC236}">
                <a16:creationId xmlns:a16="http://schemas.microsoft.com/office/drawing/2014/main" id="{13C4C127-852C-C546-A7DB-B156FCB32DA1}"/>
              </a:ext>
            </a:extLst>
          </p:cNvPr>
          <p:cNvSpPr>
            <a:spLocks noGrp="1" noRot="1" noChangeAspect="1" noChangeArrowheads="1"/>
          </p:cNvSpPr>
          <p:nvPr>
            <p:ph type="sldImg"/>
          </p:nvPr>
        </p:nvSpPr>
        <p:spPr>
          <a:xfrm>
            <a:off x="1150938" y="692150"/>
            <a:ext cx="4556125" cy="3416300"/>
          </a:xfrm>
          <a:solidFill>
            <a:srgbClr val="FFFFFF"/>
          </a:solidFill>
          <a:ln/>
        </p:spPr>
      </p:sp>
      <p:sp>
        <p:nvSpPr>
          <p:cNvPr id="14339" name="Rectangle 3">
            <a:extLst>
              <a:ext uri="{FF2B5EF4-FFF2-40B4-BE49-F238E27FC236}">
                <a16:creationId xmlns:a16="http://schemas.microsoft.com/office/drawing/2014/main" id="{170A3B6C-D0FA-3344-B018-D72AD0FF9CD4}"/>
              </a:ext>
            </a:extLst>
          </p:cNvPr>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6E4B7002-9F9F-774D-9DC1-6F494208C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E88A97C1-D144-EE47-9BDD-8D8B1E735091}" type="slidenum">
              <a:rPr lang="en-US" altLang="en-US" sz="1200"/>
              <a:pPr/>
              <a:t>6</a:t>
            </a:fld>
            <a:endParaRPr lang="en-US" altLang="en-US" sz="1200"/>
          </a:p>
        </p:txBody>
      </p:sp>
      <p:sp>
        <p:nvSpPr>
          <p:cNvPr id="16386" name="Rectangle 2">
            <a:extLst>
              <a:ext uri="{FF2B5EF4-FFF2-40B4-BE49-F238E27FC236}">
                <a16:creationId xmlns:a16="http://schemas.microsoft.com/office/drawing/2014/main" id="{C8271B92-4317-3440-9938-F4890E1D1AE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7474E6E-D983-5E41-8FEB-FB15CE033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26EB4CEF-7E48-1E41-AA78-FDB2F6D6B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B287A5A1-B8C8-B443-BFC1-2707BF49453A}" type="slidenum">
              <a:rPr lang="en-US" altLang="en-US" sz="1200"/>
              <a:pPr/>
              <a:t>7</a:t>
            </a:fld>
            <a:endParaRPr lang="en-US" altLang="en-US" sz="1200"/>
          </a:p>
        </p:txBody>
      </p:sp>
      <p:sp>
        <p:nvSpPr>
          <p:cNvPr id="18434" name="Rectangle 2">
            <a:extLst>
              <a:ext uri="{FF2B5EF4-FFF2-40B4-BE49-F238E27FC236}">
                <a16:creationId xmlns:a16="http://schemas.microsoft.com/office/drawing/2014/main" id="{B7122101-7508-F740-B829-6961C071FEEC}"/>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93F86409-6307-6F47-863A-79737FFBFC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DAFABD68-5AD2-C442-9427-39047D960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322955AE-F772-F14E-ABBD-D8A68C5242CE}" type="slidenum">
              <a:rPr lang="en-US" altLang="en-US" sz="1200"/>
              <a:pPr/>
              <a:t>8</a:t>
            </a:fld>
            <a:endParaRPr lang="en-US" altLang="en-US" sz="1200"/>
          </a:p>
        </p:txBody>
      </p:sp>
      <p:sp>
        <p:nvSpPr>
          <p:cNvPr id="21506" name="Rectangle 2">
            <a:extLst>
              <a:ext uri="{FF2B5EF4-FFF2-40B4-BE49-F238E27FC236}">
                <a16:creationId xmlns:a16="http://schemas.microsoft.com/office/drawing/2014/main" id="{010E66F7-E222-D245-9834-258F1588DD2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101DBD3-BDB8-3A49-9807-A817A3B47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579D30A4-CB45-B741-A8DA-ABDA638B3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893147FD-CB0F-8846-B468-BA75A7BF5FF6}" type="slidenum">
              <a:rPr lang="en-US" altLang="en-US" sz="1200"/>
              <a:pPr/>
              <a:t>9</a:t>
            </a:fld>
            <a:endParaRPr lang="en-US" altLang="en-US" sz="1200"/>
          </a:p>
        </p:txBody>
      </p:sp>
      <p:sp>
        <p:nvSpPr>
          <p:cNvPr id="23554" name="Rectangle 2">
            <a:extLst>
              <a:ext uri="{FF2B5EF4-FFF2-40B4-BE49-F238E27FC236}">
                <a16:creationId xmlns:a16="http://schemas.microsoft.com/office/drawing/2014/main" id="{41D36533-134B-9D4B-A73E-196DF117A83A}"/>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E03A2DC-D37C-5D4E-8636-D0C91BECCB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extLst>
      <p:ext uri="{BB962C8B-B14F-4D97-AF65-F5344CB8AC3E}">
        <p14:creationId xmlns:p14="http://schemas.microsoft.com/office/powerpoint/2010/main" val="273440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579D30A4-CB45-B741-A8DA-ABDA638B3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fld id="{893147FD-CB0F-8846-B468-BA75A7BF5FF6}" type="slidenum">
              <a:rPr lang="en-US" altLang="en-US" sz="1200"/>
              <a:pPr/>
              <a:t>10</a:t>
            </a:fld>
            <a:endParaRPr lang="en-US" altLang="en-US" sz="1200"/>
          </a:p>
        </p:txBody>
      </p:sp>
      <p:sp>
        <p:nvSpPr>
          <p:cNvPr id="23554" name="Rectangle 2">
            <a:extLst>
              <a:ext uri="{FF2B5EF4-FFF2-40B4-BE49-F238E27FC236}">
                <a16:creationId xmlns:a16="http://schemas.microsoft.com/office/drawing/2014/main" id="{41D36533-134B-9D4B-A73E-196DF117A83A}"/>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E03A2DC-D37C-5D4E-8636-D0C91BECCB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ヒラギノ角ゴ Pro W3" panose="020B0300000000000000"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93EDF41-9B50-2F44-BD6C-F44AAFD61CCA}"/>
              </a:ext>
            </a:extLst>
          </p:cNvPr>
          <p:cNvSpPr>
            <a:spLocks noChangeArrowheads="1"/>
          </p:cNvSpPr>
          <p:nvPr/>
        </p:nvSpPr>
        <p:spPr bwMode="auto">
          <a:xfrm>
            <a:off x="6773863" y="6521450"/>
            <a:ext cx="2370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r">
              <a:spcBef>
                <a:spcPct val="50000"/>
              </a:spcBef>
            </a:pPr>
            <a:r>
              <a:rPr lang="en-US" altLang="en-US" sz="2000">
                <a:solidFill>
                  <a:schemeClr val="tx2"/>
                </a:solidFill>
                <a:latin typeface="Trebuchet MS" panose="020B0703020202090204" pitchFamily="34" charset="0"/>
              </a:rPr>
              <a:t>Page </a:t>
            </a:r>
            <a:fld id="{E1FC8229-2B74-484F-A987-FF654D52B43E}" type="slidenum">
              <a:rPr lang="en-US" altLang="en-US" sz="2000">
                <a:solidFill>
                  <a:schemeClr val="tx2"/>
                </a:solidFill>
                <a:latin typeface="Trebuchet MS" panose="020B0703020202090204" pitchFamily="34" charset="0"/>
              </a:rPr>
              <a:pPr algn="r">
                <a:spcBef>
                  <a:spcPct val="50000"/>
                </a:spcBef>
              </a:pPr>
              <a:t>‹#›</a:t>
            </a:fld>
            <a:r>
              <a:rPr lang="en-US" altLang="en-US" sz="2000">
                <a:solidFill>
                  <a:schemeClr val="tx2"/>
                </a:solidFill>
                <a:latin typeface="Trebuchet MS" panose="020B0703020202090204" pitchFamily="34" charset="0"/>
              </a:rPr>
              <a:t>     </a:t>
            </a:r>
          </a:p>
        </p:txBody>
      </p:sp>
      <p:pic>
        <p:nvPicPr>
          <p:cNvPr id="5" name="Picture 5">
            <a:extLst>
              <a:ext uri="{FF2B5EF4-FFF2-40B4-BE49-F238E27FC236}">
                <a16:creationId xmlns:a16="http://schemas.microsoft.com/office/drawing/2014/main" id="{795F1D22-0157-0F4B-A360-1B43F546E260}"/>
              </a:ext>
            </a:extLst>
          </p:cNvPr>
          <p:cNvPicPr>
            <a:picLocks noChangeAspect="1" noChangeArrowheads="1"/>
          </p:cNvPicPr>
          <p:nvPr/>
        </p:nvPicPr>
        <p:blipFill>
          <a:blip r:embed="rId2"/>
          <a:srcRect/>
          <a:stretch>
            <a:fillRect/>
          </a:stretch>
        </p:blipFill>
        <p:spPr bwMode="auto">
          <a:xfrm>
            <a:off x="3775075" y="2825750"/>
            <a:ext cx="1592263" cy="1204913"/>
          </a:xfrm>
          <a:prstGeom prst="rect">
            <a:avLst/>
          </a:prstGeom>
          <a:noFill/>
          <a:ln w="12700">
            <a:solidFill>
              <a:schemeClr val="bg2"/>
            </a:solidFill>
            <a:miter lim="800000"/>
            <a:headEnd/>
            <a:tailEnd/>
          </a:ln>
          <a:effectLst>
            <a:outerShdw blurRad="63500" dist="38099" dir="2700000" algn="ctr" rotWithShape="0">
              <a:srgbClr val="000000">
                <a:alpha val="74998"/>
              </a:srgbClr>
            </a:outerShdw>
          </a:effectLst>
        </p:spPr>
      </p:pic>
      <p:sp>
        <p:nvSpPr>
          <p:cNvPr id="10242" name="Rectangle 2"/>
          <p:cNvSpPr>
            <a:spLocks noGrp="1" noChangeArrowheads="1"/>
          </p:cNvSpPr>
          <p:nvPr>
            <p:ph type="ctrTitle"/>
          </p:nvPr>
        </p:nvSpPr>
        <p:spPr>
          <a:xfrm>
            <a:off x="685800" y="1066800"/>
            <a:ext cx="7772400" cy="1143000"/>
          </a:xfrm>
        </p:spPr>
        <p:txBody>
          <a:bodyPr/>
          <a:lstStyle>
            <a:lvl1pPr algn="ctr">
              <a:defRPr/>
            </a:lvl1pPr>
          </a:lstStyle>
          <a:p>
            <a:r>
              <a:rPr lang="en-US"/>
              <a:t>Click to edit Master title style</a:t>
            </a:r>
          </a:p>
        </p:txBody>
      </p:sp>
      <p:sp>
        <p:nvSpPr>
          <p:cNvPr id="10243" name="Rectangle 3"/>
          <p:cNvSpPr>
            <a:spLocks noGrp="1" noChangeArrowheads="1"/>
          </p:cNvSpPr>
          <p:nvPr>
            <p:ph type="subTitle" idx="1"/>
          </p:nvPr>
        </p:nvSpPr>
        <p:spPr>
          <a:xfrm>
            <a:off x="1524000" y="4648200"/>
            <a:ext cx="6400800" cy="1752600"/>
          </a:xfrm>
        </p:spPr>
        <p:txBody>
          <a:bodyPr/>
          <a:lstStyle>
            <a:lvl1pPr marL="0" indent="0" algn="ctr">
              <a:spcBef>
                <a:spcPct val="20000"/>
              </a:spcBef>
              <a:buFontTx/>
              <a:buNone/>
              <a:defRPr sz="2000"/>
            </a:lvl1pPr>
          </a:lstStyle>
          <a:p>
            <a:r>
              <a:rPr lang="en-US"/>
              <a:t>Click to edit Master subtitle style</a:t>
            </a:r>
          </a:p>
        </p:txBody>
      </p:sp>
    </p:spTree>
    <p:extLst>
      <p:ext uri="{BB962C8B-B14F-4D97-AF65-F5344CB8AC3E}">
        <p14:creationId xmlns:p14="http://schemas.microsoft.com/office/powerpoint/2010/main" val="34598144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648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2484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7335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162800" cy="1295400"/>
          </a:xfrm>
        </p:spPr>
        <p:txBody>
          <a:bodyPr/>
          <a:lstStyle/>
          <a:p>
            <a:r>
              <a:rPr lang="en-US"/>
              <a:t>Click to edit Master title style</a:t>
            </a:r>
          </a:p>
        </p:txBody>
      </p:sp>
      <p:sp>
        <p:nvSpPr>
          <p:cNvPr id="3" name="ClipArt Placeholder 2"/>
          <p:cNvSpPr>
            <a:spLocks noGrp="1"/>
          </p:cNvSpPr>
          <p:nvPr>
            <p:ph type="clipArt" sz="half" idx="1"/>
          </p:nvPr>
        </p:nvSpPr>
        <p:spPr>
          <a:xfrm>
            <a:off x="304800" y="1600200"/>
            <a:ext cx="4191000" cy="4876800"/>
          </a:xfrm>
        </p:spPr>
        <p:txBody>
          <a:bodyPr/>
          <a:lstStyle/>
          <a:p>
            <a:pPr lvl="0"/>
            <a:endParaRPr lang="en-US" noProof="0"/>
          </a:p>
        </p:txBody>
      </p:sp>
      <p:sp>
        <p:nvSpPr>
          <p:cNvPr id="4" name="Text Placeholder 3"/>
          <p:cNvSpPr>
            <a:spLocks noGrp="1"/>
          </p:cNvSpPr>
          <p:nvPr>
            <p:ph type="body" sz="half" idx="2"/>
          </p:nvPr>
        </p:nvSpPr>
        <p:spPr>
          <a:xfrm>
            <a:off x="4648200" y="1600200"/>
            <a:ext cx="4191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1612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CC7544E-BAC4-8340-AFBA-01B100AE462B}"/>
              </a:ext>
            </a:extLst>
          </p:cNvPr>
          <p:cNvSpPr>
            <a:spLocks noChangeArrowheads="1"/>
          </p:cNvSpPr>
          <p:nvPr/>
        </p:nvSpPr>
        <p:spPr bwMode="auto">
          <a:xfrm>
            <a:off x="6773863" y="6613525"/>
            <a:ext cx="2370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r">
              <a:spcBef>
                <a:spcPct val="50000"/>
              </a:spcBef>
            </a:pPr>
            <a:r>
              <a:rPr lang="en-US" altLang="en-US" sz="1000">
                <a:solidFill>
                  <a:schemeClr val="tx2"/>
                </a:solidFill>
              </a:rPr>
              <a:t>Page </a:t>
            </a:r>
            <a:fld id="{749A614A-A0E2-7341-AF47-932EA0FAF649}" type="slidenum">
              <a:rPr lang="en-US" altLang="en-US" sz="1000">
                <a:solidFill>
                  <a:schemeClr val="tx2"/>
                </a:solidFill>
              </a:rPr>
              <a:pPr algn="r">
                <a:spcBef>
                  <a:spcPct val="50000"/>
                </a:spcBef>
              </a:pPr>
              <a:t>‹#›</a:t>
            </a:fld>
            <a:r>
              <a:rPr lang="en-US" altLang="en-US" sz="1000">
                <a:solidFill>
                  <a:schemeClr val="tx2"/>
                </a:solidFill>
              </a:rPr>
              <a:t>     </a:t>
            </a:r>
          </a:p>
        </p:txBody>
      </p:sp>
      <p:pic>
        <p:nvPicPr>
          <p:cNvPr id="5" name="Picture 5">
            <a:extLst>
              <a:ext uri="{FF2B5EF4-FFF2-40B4-BE49-F238E27FC236}">
                <a16:creationId xmlns:a16="http://schemas.microsoft.com/office/drawing/2014/main" id="{9033E79F-35E0-5442-956A-F2639CC21E9D}"/>
              </a:ext>
            </a:extLst>
          </p:cNvPr>
          <p:cNvPicPr>
            <a:picLocks noChangeAspect="1" noChangeArrowheads="1"/>
          </p:cNvPicPr>
          <p:nvPr/>
        </p:nvPicPr>
        <p:blipFill>
          <a:blip r:embed="rId2"/>
          <a:srcRect/>
          <a:stretch>
            <a:fillRect/>
          </a:stretch>
        </p:blipFill>
        <p:spPr bwMode="auto">
          <a:xfrm>
            <a:off x="3775075" y="2825750"/>
            <a:ext cx="1592263" cy="1204913"/>
          </a:xfrm>
          <a:prstGeom prst="rect">
            <a:avLst/>
          </a:prstGeom>
          <a:noFill/>
          <a:ln w="12700">
            <a:solidFill>
              <a:schemeClr val="bg2"/>
            </a:solidFill>
            <a:miter lim="800000"/>
            <a:headEnd/>
            <a:tailEnd/>
          </a:ln>
          <a:effectLst>
            <a:outerShdw blurRad="63500" dist="38099" dir="2700000" algn="ctr" rotWithShape="0">
              <a:srgbClr val="000000">
                <a:alpha val="74998"/>
              </a:srgbClr>
            </a:outerShdw>
          </a:effectLst>
        </p:spPr>
      </p:pic>
      <p:sp>
        <p:nvSpPr>
          <p:cNvPr id="264194" name="Rectangle 2"/>
          <p:cNvSpPr>
            <a:spLocks noGrp="1" noChangeArrowheads="1"/>
          </p:cNvSpPr>
          <p:nvPr>
            <p:ph type="ctrTitle"/>
          </p:nvPr>
        </p:nvSpPr>
        <p:spPr>
          <a:xfrm>
            <a:off x="685800" y="1066800"/>
            <a:ext cx="7772400" cy="1143000"/>
          </a:xfrm>
        </p:spPr>
        <p:txBody>
          <a:bodyPr/>
          <a:lstStyle>
            <a:lvl1pPr algn="ctr">
              <a:defRPr/>
            </a:lvl1pPr>
          </a:lstStyle>
          <a:p>
            <a:r>
              <a:rPr lang="en-US"/>
              <a:t>Click to edit Master title style</a:t>
            </a:r>
          </a:p>
        </p:txBody>
      </p:sp>
      <p:sp>
        <p:nvSpPr>
          <p:cNvPr id="264195" name="Rectangle 3"/>
          <p:cNvSpPr>
            <a:spLocks noGrp="1" noChangeArrowheads="1"/>
          </p:cNvSpPr>
          <p:nvPr>
            <p:ph type="subTitle" idx="1"/>
          </p:nvPr>
        </p:nvSpPr>
        <p:spPr>
          <a:xfrm>
            <a:off x="1524000" y="4648200"/>
            <a:ext cx="6400800" cy="1752600"/>
          </a:xfrm>
        </p:spPr>
        <p:txBody>
          <a:bodyPr/>
          <a:lstStyle>
            <a:lvl1pPr marL="0" indent="0" algn="ctr">
              <a:spcBef>
                <a:spcPct val="20000"/>
              </a:spcBef>
              <a:buFontTx/>
              <a:buNone/>
              <a:defRPr sz="2000"/>
            </a:lvl1pPr>
          </a:lstStyle>
          <a:p>
            <a:r>
              <a:rPr lang="en-US"/>
              <a:t>Click to edit Master subtitle style</a:t>
            </a:r>
          </a:p>
        </p:txBody>
      </p:sp>
    </p:spTree>
    <p:extLst>
      <p:ext uri="{BB962C8B-B14F-4D97-AF65-F5344CB8AC3E}">
        <p14:creationId xmlns:p14="http://schemas.microsoft.com/office/powerpoint/2010/main" val="23035755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223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98566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9277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2632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76892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0512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7430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306203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78342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9677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2484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3097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60266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3251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4003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50988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832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0910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39587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17D128D-CB50-764C-9682-733A7AF6A532}"/>
              </a:ext>
            </a:extLst>
          </p:cNvPr>
          <p:cNvSpPr>
            <a:spLocks noGrp="1" noChangeArrowheads="1"/>
          </p:cNvSpPr>
          <p:nvPr>
            <p:ph type="title"/>
          </p:nvPr>
        </p:nvSpPr>
        <p:spPr bwMode="auto">
          <a:xfrm>
            <a:off x="457200" y="0"/>
            <a:ext cx="7162800" cy="129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D4A820F2-0A8D-B241-B5EA-56D56A003AEB}"/>
              </a:ext>
            </a:extLst>
          </p:cNvPr>
          <p:cNvSpPr>
            <a:spLocks noGrp="1" noChangeArrowheads="1"/>
          </p:cNvSpPr>
          <p:nvPr>
            <p:ph type="body" idx="1"/>
          </p:nvPr>
        </p:nvSpPr>
        <p:spPr bwMode="auto">
          <a:xfrm>
            <a:off x="304800" y="16002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Line 4">
            <a:extLst>
              <a:ext uri="{FF2B5EF4-FFF2-40B4-BE49-F238E27FC236}">
                <a16:creationId xmlns:a16="http://schemas.microsoft.com/office/drawing/2014/main" id="{A0DF7701-8BCF-E94F-98AF-29FD2FFA0C93}"/>
              </a:ext>
            </a:extLst>
          </p:cNvPr>
          <p:cNvSpPr>
            <a:spLocks noChangeShapeType="1"/>
          </p:cNvSpPr>
          <p:nvPr/>
        </p:nvSpPr>
        <p:spPr bwMode="auto">
          <a:xfrm flipV="1">
            <a:off x="304800" y="1219200"/>
            <a:ext cx="7416800" cy="0"/>
          </a:xfrm>
          <a:prstGeom prst="line">
            <a:avLst/>
          </a:prstGeom>
          <a:noFill/>
          <a:ln w="38100">
            <a:solidFill>
              <a:srgbClr val="FFCC66"/>
            </a:solidFill>
            <a:round/>
            <a:headEnd type="none" w="sm" len="sm"/>
            <a:tailEnd type="none" w="sm" len="sm"/>
          </a:ln>
          <a:effectLst>
            <a:outerShdw blurRad="63500" dist="17961" dir="2700000" algn="ctr" rotWithShape="0">
              <a:srgbClr val="232323">
                <a:alpha val="74998"/>
              </a:srgbClr>
            </a:outerShdw>
          </a:effectLst>
        </p:spPr>
        <p:txBody>
          <a:bodyPr wrap="none" anchor="ctr"/>
          <a:lstStyle/>
          <a:p>
            <a:pPr eaLnBrk="0" hangingPunct="0">
              <a:defRPr/>
            </a:pPr>
            <a:endParaRPr lang="en-US">
              <a:latin typeface="Times" charset="0"/>
              <a:ea typeface="+mn-ea"/>
            </a:endParaRPr>
          </a:p>
        </p:txBody>
      </p:sp>
      <p:sp>
        <p:nvSpPr>
          <p:cNvPr id="1029" name="Rectangle 5">
            <a:extLst>
              <a:ext uri="{FF2B5EF4-FFF2-40B4-BE49-F238E27FC236}">
                <a16:creationId xmlns:a16="http://schemas.microsoft.com/office/drawing/2014/main" id="{AD8720B9-BC58-8042-86E9-03FB76378BFF}"/>
              </a:ext>
            </a:extLst>
          </p:cNvPr>
          <p:cNvSpPr>
            <a:spLocks noChangeArrowheads="1"/>
          </p:cNvSpPr>
          <p:nvPr/>
        </p:nvSpPr>
        <p:spPr bwMode="auto">
          <a:xfrm>
            <a:off x="6597650" y="6432550"/>
            <a:ext cx="2370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r">
              <a:spcBef>
                <a:spcPct val="50000"/>
              </a:spcBef>
            </a:pPr>
            <a:r>
              <a:rPr lang="en-US" altLang="en-US" sz="2000" b="1">
                <a:solidFill>
                  <a:schemeClr val="tx2"/>
                </a:solidFill>
                <a:latin typeface="Trebuchet MS" panose="020B0703020202090204" pitchFamily="34" charset="0"/>
              </a:rPr>
              <a:t>Page </a:t>
            </a:r>
            <a:fld id="{B256123C-40A0-3B46-8033-5FB476EBD1C5}" type="slidenum">
              <a:rPr lang="en-US" altLang="en-US" sz="2000" b="1">
                <a:solidFill>
                  <a:schemeClr val="tx2"/>
                </a:solidFill>
                <a:latin typeface="Trebuchet MS" panose="020B0703020202090204" pitchFamily="34" charset="0"/>
              </a:rPr>
              <a:pPr algn="r">
                <a:spcBef>
                  <a:spcPct val="50000"/>
                </a:spcBef>
              </a:pPr>
              <a:t>‹#›</a:t>
            </a:fld>
            <a:r>
              <a:rPr lang="en-US" altLang="en-US" sz="2000" b="1">
                <a:solidFill>
                  <a:schemeClr val="tx2"/>
                </a:solidFill>
                <a:latin typeface="Trebuchet MS" panose="020B0703020202090204" pitchFamily="34" charset="0"/>
              </a:rPr>
              <a:t>  </a:t>
            </a:r>
            <a:r>
              <a:rPr lang="en-US" altLang="en-US" sz="2000">
                <a:solidFill>
                  <a:schemeClr val="tx2"/>
                </a:solidFill>
                <a:latin typeface="Trebuchet MS" panose="020B0703020202090204" pitchFamily="34" charset="0"/>
              </a:rPr>
              <a:t>  </a:t>
            </a:r>
          </a:p>
        </p:txBody>
      </p:sp>
      <p:pic>
        <p:nvPicPr>
          <p:cNvPr id="9222" name="Picture 6">
            <a:extLst>
              <a:ext uri="{FF2B5EF4-FFF2-40B4-BE49-F238E27FC236}">
                <a16:creationId xmlns:a16="http://schemas.microsoft.com/office/drawing/2014/main" id="{E8186B15-C8B2-234F-9DD3-26B8BEE157BB}"/>
              </a:ext>
            </a:extLst>
          </p:cNvPr>
          <p:cNvPicPr>
            <a:picLocks noChangeAspect="1" noChangeArrowheads="1"/>
          </p:cNvPicPr>
          <p:nvPr/>
        </p:nvPicPr>
        <p:blipFill>
          <a:blip r:embed="rId14"/>
          <a:srcRect/>
          <a:stretch>
            <a:fillRect/>
          </a:stretch>
        </p:blipFill>
        <p:spPr bwMode="auto">
          <a:xfrm>
            <a:off x="7783513" y="131763"/>
            <a:ext cx="1189037" cy="900112"/>
          </a:xfrm>
          <a:prstGeom prst="rect">
            <a:avLst/>
          </a:prstGeom>
          <a:noFill/>
          <a:ln w="12700">
            <a:solidFill>
              <a:schemeClr val="bg2"/>
            </a:solidFill>
            <a:miter lim="800000"/>
            <a:headEnd/>
            <a:tailEnd/>
          </a:ln>
          <a:effectLst>
            <a:outerShdw blurRad="63500" dist="38099" dir="2700000" algn="ctr" rotWithShape="0">
              <a:srgbClr val="000000">
                <a:alpha val="74998"/>
              </a:srgbClr>
            </a:outerShdw>
          </a:effectLst>
        </p:spPr>
      </p:pic>
    </p:spTree>
  </p:cSld>
  <p:clrMap bg1="dk2" tx1="lt1" bg2="dk1" tx2="lt2" accent1="accent1" accent2="accent2" accent3="accent3" accent4="accent4" accent5="accent5" accent6="accent6" hlink="hlink" folHlink="folHlink"/>
  <p:sldLayoutIdLst>
    <p:sldLayoutId id="2147484059"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ransition/>
  <p:txStyles>
    <p:titleStyle>
      <a:lvl1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rebuchet MS"/>
          <a:ea typeface="ヒラギノ角ゴ Pro W3" charset="-128"/>
          <a:cs typeface="Trebuchet MS"/>
        </a:defRPr>
      </a:lvl1pPr>
      <a:lvl2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2pPr>
      <a:lvl3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3pPr>
      <a:lvl4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4pPr>
      <a:lvl5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5pPr>
      <a:lvl6pPr marL="4572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Arial" charset="0"/>
        </a:defRPr>
      </a:lvl9pPr>
    </p:titleStyle>
    <p:bodyStyle>
      <a:lvl1pPr marL="285750" indent="-285750" algn="l" rtl="0" eaLnBrk="0" fontAlgn="base" hangingPunct="0">
        <a:spcBef>
          <a:spcPct val="70000"/>
        </a:spcBef>
        <a:spcAft>
          <a:spcPct val="0"/>
        </a:spcAft>
        <a:buClr>
          <a:schemeClr val="tx2"/>
        </a:buClr>
        <a:buSzPct val="100000"/>
        <a:buChar char="•"/>
        <a:defRPr sz="2400">
          <a:solidFill>
            <a:schemeClr val="tx1"/>
          </a:solidFill>
          <a:latin typeface="Trebuchet MS"/>
          <a:ea typeface="ヒラギノ角ゴ Pro W3" charset="-128"/>
          <a:cs typeface="Trebuchet MS"/>
        </a:defRPr>
      </a:lvl1pPr>
      <a:lvl2pPr marL="685800" indent="-228600" algn="l" rtl="0" eaLnBrk="0" fontAlgn="base" hangingPunct="0">
        <a:spcBef>
          <a:spcPct val="15000"/>
        </a:spcBef>
        <a:spcAft>
          <a:spcPct val="0"/>
        </a:spcAft>
        <a:buClr>
          <a:schemeClr val="tx2"/>
        </a:buClr>
        <a:buSzPct val="100000"/>
        <a:buChar char="–"/>
        <a:defRPr sz="2400">
          <a:solidFill>
            <a:schemeClr val="tx1"/>
          </a:solidFill>
          <a:latin typeface="Trebuchet MS"/>
          <a:ea typeface="ヒラギノ角ゴ Pro W3" charset="-128"/>
          <a:cs typeface="Trebuchet MS"/>
        </a:defRPr>
      </a:lvl2pPr>
      <a:lvl3pPr marL="1143000" indent="-228600" algn="l" rtl="0" eaLnBrk="0" fontAlgn="base" hangingPunct="0">
        <a:spcBef>
          <a:spcPct val="15000"/>
        </a:spcBef>
        <a:spcAft>
          <a:spcPct val="0"/>
        </a:spcAft>
        <a:buClr>
          <a:schemeClr val="tx2"/>
        </a:buClr>
        <a:buSzPct val="100000"/>
        <a:buChar char="»"/>
        <a:defRPr sz="2200">
          <a:solidFill>
            <a:schemeClr val="tx1"/>
          </a:solidFill>
          <a:latin typeface="Trebuchet MS"/>
          <a:ea typeface="ヒラギノ角ゴ Pro W3" charset="-128"/>
          <a:cs typeface="Trebuchet MS"/>
        </a:defRPr>
      </a:lvl3pPr>
      <a:lvl4pPr marL="1543050" indent="-171450" algn="l" rtl="0" eaLnBrk="0" fontAlgn="base" hangingPunct="0">
        <a:spcBef>
          <a:spcPct val="15000"/>
        </a:spcBef>
        <a:spcAft>
          <a:spcPct val="0"/>
        </a:spcAft>
        <a:buClr>
          <a:schemeClr val="tx2"/>
        </a:buClr>
        <a:buSzPct val="100000"/>
        <a:buChar char="»"/>
        <a:defRPr sz="2200">
          <a:solidFill>
            <a:schemeClr val="tx1"/>
          </a:solidFill>
          <a:latin typeface="Trebuchet MS"/>
          <a:ea typeface="ヒラギノ角ゴ Pro W3" charset="-128"/>
          <a:cs typeface="Trebuchet MS"/>
        </a:defRPr>
      </a:lvl4pPr>
      <a:lvl5pPr marL="2000250" indent="-171450" algn="l" rtl="0" eaLnBrk="0" fontAlgn="base" hangingPunct="0">
        <a:lnSpc>
          <a:spcPct val="90000"/>
        </a:lnSpc>
        <a:spcBef>
          <a:spcPct val="45000"/>
        </a:spcBef>
        <a:spcAft>
          <a:spcPct val="0"/>
        </a:spcAft>
        <a:buChar char="»"/>
        <a:defRPr sz="2000">
          <a:solidFill>
            <a:schemeClr val="tx1"/>
          </a:solidFill>
          <a:latin typeface="Trebuchet MS"/>
          <a:ea typeface="ヒラギノ角ゴ Pro W3" charset="-128"/>
          <a:cs typeface="Trebuchet MS"/>
        </a:defRPr>
      </a:lvl5pPr>
      <a:lvl6pPr marL="24574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6pPr>
      <a:lvl7pPr marL="29146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7pPr>
      <a:lvl8pPr marL="33718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8pPr>
      <a:lvl9pPr marL="38290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1974159A-8545-AC41-AEE7-A29F72601E31}"/>
              </a:ext>
            </a:extLst>
          </p:cNvPr>
          <p:cNvSpPr>
            <a:spLocks noGrp="1" noChangeArrowheads="1"/>
          </p:cNvSpPr>
          <p:nvPr>
            <p:ph type="title"/>
          </p:nvPr>
        </p:nvSpPr>
        <p:spPr bwMode="auto">
          <a:xfrm>
            <a:off x="457200" y="0"/>
            <a:ext cx="7162800" cy="129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5" name="Rectangle 3">
            <a:extLst>
              <a:ext uri="{FF2B5EF4-FFF2-40B4-BE49-F238E27FC236}">
                <a16:creationId xmlns:a16="http://schemas.microsoft.com/office/drawing/2014/main" id="{4CB4EBD7-C480-C543-B9FE-3CB5764877DC}"/>
              </a:ext>
            </a:extLst>
          </p:cNvPr>
          <p:cNvSpPr>
            <a:spLocks noGrp="1" noChangeArrowheads="1"/>
          </p:cNvSpPr>
          <p:nvPr>
            <p:ph type="body" idx="1"/>
          </p:nvPr>
        </p:nvSpPr>
        <p:spPr bwMode="auto">
          <a:xfrm>
            <a:off x="304800" y="16002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Line 4">
            <a:extLst>
              <a:ext uri="{FF2B5EF4-FFF2-40B4-BE49-F238E27FC236}">
                <a16:creationId xmlns:a16="http://schemas.microsoft.com/office/drawing/2014/main" id="{6282A07B-66C3-C04C-B38E-2D4E8813970C}"/>
              </a:ext>
            </a:extLst>
          </p:cNvPr>
          <p:cNvSpPr>
            <a:spLocks noChangeShapeType="1"/>
          </p:cNvSpPr>
          <p:nvPr/>
        </p:nvSpPr>
        <p:spPr bwMode="auto">
          <a:xfrm flipV="1">
            <a:off x="304800" y="1219200"/>
            <a:ext cx="7416800" cy="0"/>
          </a:xfrm>
          <a:prstGeom prst="line">
            <a:avLst/>
          </a:prstGeom>
          <a:noFill/>
          <a:ln w="38100">
            <a:solidFill>
              <a:srgbClr val="FFCC66"/>
            </a:solidFill>
            <a:round/>
            <a:headEnd type="none" w="sm" len="sm"/>
            <a:tailEnd type="none" w="sm" len="sm"/>
          </a:ln>
          <a:effectLst>
            <a:outerShdw blurRad="63500" dist="17961" dir="2700000" algn="ctr" rotWithShape="0">
              <a:srgbClr val="232323">
                <a:alpha val="74998"/>
              </a:srgbClr>
            </a:outerShdw>
          </a:effectLst>
        </p:spPr>
        <p:txBody>
          <a:bodyPr wrap="none" anchor="ctr"/>
          <a:lstStyle/>
          <a:p>
            <a:pPr eaLnBrk="0" hangingPunct="0">
              <a:defRPr/>
            </a:pPr>
            <a:endParaRPr lang="en-US">
              <a:latin typeface="Times" charset="0"/>
              <a:ea typeface="+mn-ea"/>
            </a:endParaRPr>
          </a:p>
        </p:txBody>
      </p:sp>
      <p:sp>
        <p:nvSpPr>
          <p:cNvPr id="3077" name="Rectangle 5">
            <a:extLst>
              <a:ext uri="{FF2B5EF4-FFF2-40B4-BE49-F238E27FC236}">
                <a16:creationId xmlns:a16="http://schemas.microsoft.com/office/drawing/2014/main" id="{28242B6B-90C5-0B41-9BE4-A8CC5B09370D}"/>
              </a:ext>
            </a:extLst>
          </p:cNvPr>
          <p:cNvSpPr>
            <a:spLocks noChangeArrowheads="1"/>
          </p:cNvSpPr>
          <p:nvPr/>
        </p:nvSpPr>
        <p:spPr bwMode="auto">
          <a:xfrm>
            <a:off x="6597650" y="6432550"/>
            <a:ext cx="2370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r">
              <a:spcBef>
                <a:spcPct val="50000"/>
              </a:spcBef>
            </a:pPr>
            <a:r>
              <a:rPr lang="en-US" altLang="en-US" sz="2000" b="1">
                <a:solidFill>
                  <a:schemeClr val="tx2"/>
                </a:solidFill>
                <a:latin typeface="Arial" panose="020B0604020202020204" pitchFamily="34" charset="0"/>
              </a:rPr>
              <a:t>Page </a:t>
            </a:r>
            <a:fld id="{F6CDEF07-0ECA-D64E-B7B8-40BEF68A4197}" type="slidenum">
              <a:rPr lang="en-US" altLang="en-US" sz="2000" b="1">
                <a:solidFill>
                  <a:schemeClr val="tx2"/>
                </a:solidFill>
                <a:latin typeface="Arial" panose="020B0604020202020204" pitchFamily="34" charset="0"/>
              </a:rPr>
              <a:pPr algn="r">
                <a:spcBef>
                  <a:spcPct val="50000"/>
                </a:spcBef>
              </a:pPr>
              <a:t>‹#›</a:t>
            </a:fld>
            <a:r>
              <a:rPr lang="en-US" altLang="en-US" sz="1800" b="1">
                <a:solidFill>
                  <a:schemeClr val="tx2"/>
                </a:solidFill>
              </a:rPr>
              <a:t>  </a:t>
            </a:r>
            <a:r>
              <a:rPr lang="en-US" altLang="en-US" sz="1000">
                <a:solidFill>
                  <a:schemeClr val="tx2"/>
                </a:solidFill>
              </a:rPr>
              <a:t>  </a:t>
            </a:r>
          </a:p>
        </p:txBody>
      </p:sp>
      <p:pic>
        <p:nvPicPr>
          <p:cNvPr id="263174" name="Picture 6">
            <a:extLst>
              <a:ext uri="{FF2B5EF4-FFF2-40B4-BE49-F238E27FC236}">
                <a16:creationId xmlns:a16="http://schemas.microsoft.com/office/drawing/2014/main" id="{F6D275CF-ED7C-FD4C-ABCB-BBD5E8198D6C}"/>
              </a:ext>
            </a:extLst>
          </p:cNvPr>
          <p:cNvPicPr>
            <a:picLocks noChangeAspect="1" noChangeArrowheads="1"/>
          </p:cNvPicPr>
          <p:nvPr/>
        </p:nvPicPr>
        <p:blipFill>
          <a:blip r:embed="rId13"/>
          <a:srcRect/>
          <a:stretch>
            <a:fillRect/>
          </a:stretch>
        </p:blipFill>
        <p:spPr bwMode="auto">
          <a:xfrm>
            <a:off x="7783513" y="131763"/>
            <a:ext cx="1189037" cy="900112"/>
          </a:xfrm>
          <a:prstGeom prst="rect">
            <a:avLst/>
          </a:prstGeom>
          <a:noFill/>
          <a:ln w="12700">
            <a:solidFill>
              <a:schemeClr val="bg2"/>
            </a:solidFill>
            <a:miter lim="800000"/>
            <a:headEnd/>
            <a:tailEnd/>
          </a:ln>
          <a:effectLst>
            <a:outerShdw blurRad="63500" dist="38099" dir="2700000" algn="ctr" rotWithShape="0">
              <a:srgbClr val="000000">
                <a:alpha val="74998"/>
              </a:srgbClr>
            </a:outerShdw>
          </a:effectLst>
        </p:spPr>
      </p:pic>
    </p:spTree>
  </p:cSld>
  <p:clrMap bg1="dk2" tx1="lt1" bg2="dk1" tx2="lt2" accent1="accent1" accent2="accent2" accent3="accent3" accent4="accent4" accent5="accent5" accent6="accent6" hlink="hlink" folHlink="folHlink"/>
  <p:sldLayoutIdLst>
    <p:sldLayoutId id="2147484060"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p:txStyles>
    <p:titleStyle>
      <a:lvl1pPr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mj-lt"/>
          <a:ea typeface="ヒラギノ角ゴ Pro W3" charset="-128"/>
          <a:cs typeface="ヒラギノ角ゴ Pro W3" charset="-128"/>
        </a:defRPr>
      </a:lvl1pPr>
      <a:lvl2pPr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2pPr>
      <a:lvl3pPr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3pPr>
      <a:lvl4pPr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4pPr>
      <a:lvl5pPr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ea typeface="ヒラギノ角ゴ Pro W3" charset="-128"/>
          <a:cs typeface="ヒラギノ角ゴ Pro W3" charset="-128"/>
        </a:defRPr>
      </a:lvl5pPr>
      <a:lvl6pPr marL="4572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defRPr>
      </a:lvl6pPr>
      <a:lvl7pPr marL="9144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defRPr>
      </a:lvl7pPr>
      <a:lvl8pPr marL="13716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defRPr>
      </a:lvl8pPr>
      <a:lvl9pPr marL="1828800" algn="l" rtl="0" eaLnBrk="0" fontAlgn="base" hangingPunct="0">
        <a:spcBef>
          <a:spcPct val="0"/>
        </a:spcBef>
        <a:spcAft>
          <a:spcPct val="0"/>
        </a:spcAft>
        <a:defRPr sz="2800" b="1" i="1">
          <a:solidFill>
            <a:schemeClr val="tx2"/>
          </a:solidFill>
          <a:effectLst>
            <a:outerShdw blurRad="38100" dist="38100" dir="2700000" algn="tl">
              <a:srgbClr val="000000"/>
            </a:outerShdw>
          </a:effectLst>
          <a:latin typeface="Trebuchet MS" charset="0"/>
        </a:defRPr>
      </a:lvl9pPr>
    </p:titleStyle>
    <p:bodyStyle>
      <a:lvl1pPr marL="285750" indent="-285750" algn="l" rtl="0" eaLnBrk="0" fontAlgn="base" hangingPunct="0">
        <a:spcBef>
          <a:spcPct val="70000"/>
        </a:spcBef>
        <a:spcAft>
          <a:spcPct val="0"/>
        </a:spcAft>
        <a:buClr>
          <a:schemeClr val="tx2"/>
        </a:buClr>
        <a:buSzPct val="100000"/>
        <a:buChar char="•"/>
        <a:defRPr sz="2400" b="1">
          <a:solidFill>
            <a:schemeClr val="tx1"/>
          </a:solidFill>
          <a:latin typeface="+mn-lt"/>
          <a:ea typeface="ヒラギノ角ゴ Pro W3" charset="-128"/>
          <a:cs typeface="ヒラギノ角ゴ Pro W3" charset="-128"/>
        </a:defRPr>
      </a:lvl1pPr>
      <a:lvl2pPr marL="685800" indent="-228600" algn="l" rtl="0" eaLnBrk="0" fontAlgn="base" hangingPunct="0">
        <a:spcBef>
          <a:spcPct val="15000"/>
        </a:spcBef>
        <a:spcAft>
          <a:spcPct val="0"/>
        </a:spcAft>
        <a:buClr>
          <a:schemeClr val="tx2"/>
        </a:buClr>
        <a:buSzPct val="100000"/>
        <a:buChar char="–"/>
        <a:defRPr sz="2400" b="1">
          <a:solidFill>
            <a:schemeClr val="tx1"/>
          </a:solidFill>
          <a:latin typeface="+mn-lt"/>
          <a:ea typeface="ヒラギノ角ゴ Pro W3" charset="-128"/>
          <a:cs typeface="ヒラギノ角ゴ Pro W3" charset="0"/>
        </a:defRPr>
      </a:lvl2pPr>
      <a:lvl3pPr marL="1143000" indent="-228600" algn="l" rtl="0" eaLnBrk="0" fontAlgn="base" hangingPunct="0">
        <a:spcBef>
          <a:spcPct val="15000"/>
        </a:spcBef>
        <a:spcAft>
          <a:spcPct val="0"/>
        </a:spcAft>
        <a:buClr>
          <a:schemeClr val="tx2"/>
        </a:buClr>
        <a:buSzPct val="100000"/>
        <a:buChar char="»"/>
        <a:defRPr sz="2200" b="1">
          <a:solidFill>
            <a:schemeClr val="tx1"/>
          </a:solidFill>
          <a:latin typeface="+mn-lt"/>
          <a:ea typeface="ヒラギノ角ゴ Pro W3" charset="-128"/>
          <a:cs typeface="ヒラギノ角ゴ Pro W3" charset="0"/>
        </a:defRPr>
      </a:lvl3pPr>
      <a:lvl4pPr marL="1543050" indent="-171450" algn="l" rtl="0" eaLnBrk="0" fontAlgn="base" hangingPunct="0">
        <a:spcBef>
          <a:spcPct val="15000"/>
        </a:spcBef>
        <a:spcAft>
          <a:spcPct val="0"/>
        </a:spcAft>
        <a:buClr>
          <a:schemeClr val="tx2"/>
        </a:buClr>
        <a:buSzPct val="100000"/>
        <a:buChar char="»"/>
        <a:defRPr sz="2200" b="1">
          <a:solidFill>
            <a:schemeClr val="tx1"/>
          </a:solidFill>
          <a:latin typeface="+mn-lt"/>
          <a:ea typeface="ヒラギノ角ゴ Pro W3" charset="-128"/>
          <a:cs typeface="ヒラギノ角ゴ Pro W3" charset="0"/>
        </a:defRPr>
      </a:lvl4pPr>
      <a:lvl5pPr marL="20002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cs typeface="ヒラギノ角ゴ Pro W3" charset="0"/>
        </a:defRPr>
      </a:lvl5pPr>
      <a:lvl6pPr marL="24574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6pPr>
      <a:lvl7pPr marL="29146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7pPr>
      <a:lvl8pPr marL="33718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8pPr>
      <a:lvl9pPr marL="3829050" indent="-171450" algn="l" rtl="0" eaLnBrk="0" fontAlgn="base" hangingPunct="0">
        <a:lnSpc>
          <a:spcPct val="90000"/>
        </a:lnSpc>
        <a:spcBef>
          <a:spcPct val="45000"/>
        </a:spcBef>
        <a:spcAft>
          <a:spcPct val="0"/>
        </a:spcAft>
        <a:buChar char="»"/>
        <a:defRPr sz="2000" b="1">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4.emf"/><Relationship Id="rId10" Type="http://schemas.openxmlformats.org/officeDocument/2006/relationships/image" Target="../media/image17.emf"/><Relationship Id="rId4" Type="http://schemas.openxmlformats.org/officeDocument/2006/relationships/oleObject" Target="../embeddings/oleObject6.bin"/><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e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8.xml"/><Relationship Id="rId7"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Users/max/Desktop/Dropbox/AY%20289/AY289%202020/WEB_HOME%202020/Lectures%202020/Lecture%207%20-%20Error%20Budgets/ao.Lloyd.mpg" TargetMode="External"/><Relationship Id="rId1" Type="http://schemas.microsoft.com/office/2007/relationships/media" Target="file:////Users/max/Desktop/Dropbox/AY%20289/AY289%202020/WEB_HOME%202020/Lectures%202020/Lecture%207%20-%20Error%20Budgets/ao.Lloyd.mpg" TargetMode="Externa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8417C1F-67F9-7548-8A5E-548EE12BC1C2}"/>
              </a:ext>
            </a:extLst>
          </p:cNvPr>
          <p:cNvSpPr>
            <a:spLocks noGrp="1" noChangeArrowheads="1"/>
          </p:cNvSpPr>
          <p:nvPr>
            <p:ph type="ctrTitle"/>
          </p:nvPr>
        </p:nvSpPr>
        <p:spPr>
          <a:xfrm>
            <a:off x="438150" y="376238"/>
            <a:ext cx="8280400" cy="2273300"/>
          </a:xfrm>
        </p:spPr>
        <p:txBody>
          <a:bodyPr/>
          <a:lstStyle/>
          <a:p>
            <a:pPr>
              <a:spcBef>
                <a:spcPct val="160000"/>
              </a:spcBef>
            </a:pPr>
            <a:r>
              <a:rPr lang="en-US" altLang="en-US" dirty="0">
                <a:latin typeface="Trebuchet MS" panose="020B0703020202090204" pitchFamily="34" charset="0"/>
                <a:ea typeface="ヒラギノ角ゴ Pro W3" panose="020B0300000000000000" pitchFamily="34" charset="-128"/>
              </a:rPr>
              <a:t>Error Budgets, and </a:t>
            </a:r>
            <a:br>
              <a:rPr lang="en-US" altLang="en-US" dirty="0">
                <a:latin typeface="Trebuchet MS" panose="020B0703020202090204" pitchFamily="34" charset="0"/>
                <a:ea typeface="ヒラギノ角ゴ Pro W3" panose="020B0300000000000000" pitchFamily="34" charset="-128"/>
              </a:rPr>
            </a:br>
            <a:r>
              <a:rPr lang="en-US" altLang="en-US" dirty="0">
                <a:latin typeface="Trebuchet MS" panose="020B0703020202090204" pitchFamily="34" charset="0"/>
                <a:ea typeface="ヒラギノ角ゴ Pro W3" panose="020B0300000000000000" pitchFamily="34" charset="-128"/>
              </a:rPr>
              <a:t>Introduction to Class Projects</a:t>
            </a:r>
            <a:br>
              <a:rPr lang="en-US" altLang="en-US" dirty="0">
                <a:latin typeface="Trebuchet MS" panose="020B0703020202090204" pitchFamily="34" charset="0"/>
                <a:ea typeface="ヒラギノ角ゴ Pro W3" panose="020B0300000000000000" pitchFamily="34" charset="-128"/>
              </a:rPr>
            </a:br>
            <a:br>
              <a:rPr lang="en-US" altLang="en-US" dirty="0">
                <a:latin typeface="Trebuchet MS" panose="020B0703020202090204" pitchFamily="34" charset="0"/>
                <a:ea typeface="ヒラギノ角ゴ Pro W3" panose="020B0300000000000000" pitchFamily="34" charset="-128"/>
              </a:rPr>
            </a:br>
            <a:r>
              <a:rPr lang="en-US" altLang="en-US" dirty="0">
                <a:latin typeface="Trebuchet MS" panose="020B0703020202090204" pitchFamily="34" charset="0"/>
                <a:ea typeface="ヒラギノ角ゴ Pro W3" panose="020B0300000000000000" pitchFamily="34" charset="-128"/>
              </a:rPr>
              <a:t>Lecture 7, ASTR 289</a:t>
            </a:r>
          </a:p>
        </p:txBody>
      </p:sp>
      <p:sp>
        <p:nvSpPr>
          <p:cNvPr id="7170" name="Rectangle 3">
            <a:extLst>
              <a:ext uri="{FF2B5EF4-FFF2-40B4-BE49-F238E27FC236}">
                <a16:creationId xmlns:a16="http://schemas.microsoft.com/office/drawing/2014/main" id="{A9825BF2-692D-2247-A826-66461B1B98F4}"/>
              </a:ext>
            </a:extLst>
          </p:cNvPr>
          <p:cNvSpPr>
            <a:spLocks noGrp="1" noChangeArrowheads="1"/>
          </p:cNvSpPr>
          <p:nvPr>
            <p:ph type="subTitle" idx="1"/>
          </p:nvPr>
        </p:nvSpPr>
        <p:spPr>
          <a:xfrm>
            <a:off x="979488" y="4648200"/>
            <a:ext cx="6945312" cy="1762125"/>
          </a:xfrm>
        </p:spPr>
        <p:txBody>
          <a:bodyPr/>
          <a:lstStyle/>
          <a:p>
            <a:r>
              <a:rPr lang="en-US" altLang="en-US" sz="2400" dirty="0">
                <a:latin typeface="Trebuchet MS" panose="020B0703020202090204" pitchFamily="34" charset="0"/>
                <a:ea typeface="ヒラギノ角ゴ Pro W3" panose="020B0300000000000000" pitchFamily="34" charset="-128"/>
              </a:rPr>
              <a:t>Claire Max</a:t>
            </a:r>
          </a:p>
          <a:p>
            <a:r>
              <a:rPr lang="en-US" altLang="en-US" sz="2400" dirty="0">
                <a:latin typeface="Trebuchet MS" panose="020B0703020202090204" pitchFamily="34" charset="0"/>
                <a:ea typeface="ヒラギノ角ゴ Pro W3" panose="020B0300000000000000" pitchFamily="34" charset="-128"/>
              </a:rPr>
              <a:t>UC Santa Cruz</a:t>
            </a:r>
          </a:p>
          <a:p>
            <a:r>
              <a:rPr lang="en-US" altLang="en-US" sz="2400" dirty="0">
                <a:latin typeface="Trebuchet MS" panose="020B0703020202090204" pitchFamily="34" charset="0"/>
                <a:ea typeface="ヒラギノ角ゴ Pro W3" panose="020B0300000000000000" pitchFamily="34" charset="-128"/>
              </a:rPr>
              <a:t>January 30, 2020</a:t>
            </a:r>
          </a:p>
          <a:p>
            <a:endParaRPr lang="en-US" altLang="en-US" sz="2400" dirty="0">
              <a:latin typeface="Trebuchet MS" panose="020B0703020202090204" pitchFamily="34" charset="0"/>
              <a:ea typeface="ヒラギノ角ゴ Pro W3" panose="020B0300000000000000" pitchFamily="34" charset="-128"/>
            </a:endParaRPr>
          </a:p>
          <a:p>
            <a:endParaRPr lang="en-US" altLang="en-US" sz="2400" dirty="0">
              <a:latin typeface="Trebuchet MS" panose="020B0703020202090204" pitchFamily="34" charset="0"/>
              <a:ea typeface="ヒラギノ角ゴ Pro W3" panose="020B0300000000000000"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F5992EC-BC8D-E942-83A9-A4F7E7A0AE0F}"/>
              </a:ext>
            </a:extLst>
          </p:cNvPr>
          <p:cNvSpPr>
            <a:spLocks noGrp="1" noChangeArrowheads="1"/>
          </p:cNvSpPr>
          <p:nvPr>
            <p:ph type="title"/>
          </p:nvPr>
        </p:nvSpPr>
        <p:spPr>
          <a:xfrm>
            <a:off x="311150" y="180975"/>
            <a:ext cx="7162800" cy="1295400"/>
          </a:xfrm>
        </p:spPr>
        <p:txBody>
          <a:bodyPr/>
          <a:lstStyle/>
          <a:p>
            <a:r>
              <a:rPr lang="en-US" altLang="en-US">
                <a:ea typeface="ヒラギノ角ゴ Pro W3" panose="020B0300000000000000" pitchFamily="34" charset="-128"/>
              </a:rPr>
              <a:t>Elements of an adaptive optics system</a:t>
            </a:r>
          </a:p>
        </p:txBody>
      </p:sp>
      <p:pic>
        <p:nvPicPr>
          <p:cNvPr id="58371" name="Picture 3">
            <a:extLst>
              <a:ext uri="{FF2B5EF4-FFF2-40B4-BE49-F238E27FC236}">
                <a16:creationId xmlns:a16="http://schemas.microsoft.com/office/drawing/2014/main" id="{61C68254-3317-3548-9CD8-A30F62016F38}"/>
              </a:ext>
            </a:extLst>
          </p:cNvPr>
          <p:cNvPicPr>
            <a:picLocks noGrp="1" noChangeAspect="1" noChangeArrowheads="1"/>
          </p:cNvPicPr>
          <p:nvPr>
            <p:ph type="body" idx="1"/>
          </p:nvPr>
        </p:nvPicPr>
        <p:blipFill>
          <a:blip r:embed="rId3"/>
          <a:srcRect/>
          <a:stretch>
            <a:fillRect/>
          </a:stretch>
        </p:blipFill>
        <p:spPr>
          <a:xfrm>
            <a:off x="2022475" y="1431925"/>
            <a:ext cx="4962525" cy="4876800"/>
          </a:xfrm>
          <a:ln w="47625" cap="flat">
            <a:solidFill>
              <a:schemeClr val="tx2">
                <a:lumMod val="75000"/>
              </a:schemeClr>
            </a:solidFill>
            <a:round/>
            <a:headEnd type="none" w="sm" len="sm"/>
            <a:tailEnd type="triangle" w="lg" len="med"/>
          </a:ln>
        </p:spPr>
      </p:pic>
      <p:sp>
        <p:nvSpPr>
          <p:cNvPr id="58372" name="Text Box 4">
            <a:extLst>
              <a:ext uri="{FF2B5EF4-FFF2-40B4-BE49-F238E27FC236}">
                <a16:creationId xmlns:a16="http://schemas.microsoft.com/office/drawing/2014/main" id="{00C63111-0C3B-A54F-9645-ECDD01FB3FCE}"/>
              </a:ext>
            </a:extLst>
          </p:cNvPr>
          <p:cNvSpPr txBox="1">
            <a:spLocks noChangeArrowheads="1"/>
          </p:cNvSpPr>
          <p:nvPr/>
        </p:nvSpPr>
        <p:spPr bwMode="auto">
          <a:xfrm>
            <a:off x="131763" y="4090988"/>
            <a:ext cx="1738312" cy="1006475"/>
          </a:xfrm>
          <a:prstGeom prst="rect">
            <a:avLst/>
          </a:prstGeom>
          <a:noFill/>
          <a:ln w="12700">
            <a:noFill/>
            <a:miter lim="800000"/>
            <a:headEnd type="none" w="sm" len="sm"/>
            <a:tailEnd type="none" w="sm" len="sm"/>
          </a:ln>
          <a:effectLst/>
        </p:spPr>
        <p:txBody>
          <a:bodyPr anchor="ctr">
            <a:spAutoFit/>
          </a:bodyPr>
          <a:lstStyle/>
          <a:p>
            <a:pPr algn="ctr">
              <a:defRPr/>
            </a:pPr>
            <a:r>
              <a:rPr lang="en-US" sz="2000" dirty="0">
                <a:solidFill>
                  <a:srgbClr val="FFAF18"/>
                </a:solidFill>
                <a:latin typeface="+mn-lt"/>
                <a:ea typeface="ヒラギノ角ゴ Pro W3" charset="-128"/>
                <a:cs typeface="ヒラギノ角ゴ Pro W3" charset="-128"/>
              </a:rPr>
              <a:t>temporal delay, noise propagation</a:t>
            </a:r>
          </a:p>
        </p:txBody>
      </p:sp>
      <p:sp>
        <p:nvSpPr>
          <p:cNvPr id="58373" name="Line 5">
            <a:extLst>
              <a:ext uri="{FF2B5EF4-FFF2-40B4-BE49-F238E27FC236}">
                <a16:creationId xmlns:a16="http://schemas.microsoft.com/office/drawing/2014/main" id="{392BAA36-B508-D941-A18E-05271F2DBFED}"/>
              </a:ext>
            </a:extLst>
          </p:cNvPr>
          <p:cNvSpPr>
            <a:spLocks noChangeShapeType="1"/>
          </p:cNvSpPr>
          <p:nvPr/>
        </p:nvSpPr>
        <p:spPr bwMode="auto">
          <a:xfrm>
            <a:off x="1676400" y="2338388"/>
            <a:ext cx="1338263" cy="565150"/>
          </a:xfrm>
          <a:prstGeom prst="line">
            <a:avLst/>
          </a:prstGeom>
          <a:noFill/>
          <a:ln w="47625" cap="flat">
            <a:solidFill>
              <a:schemeClr val="tx2">
                <a:lumMod val="75000"/>
              </a:schemeClr>
            </a:solidFill>
            <a:round/>
            <a:headEnd type="none" w="sm" len="sm"/>
            <a:tailEnd type="triangle" w="lg" len="med"/>
          </a:ln>
          <a:effectLst/>
        </p:spPr>
        <p:txBody>
          <a:bodyPr anchor="ctr">
            <a:spAutoFit/>
          </a:bodyPr>
          <a:lstStyle/>
          <a:p>
            <a:pPr>
              <a:defRPr/>
            </a:pPr>
            <a:endParaRPr lang="en-US">
              <a:latin typeface="Times" charset="0"/>
              <a:ea typeface="ヒラギノ角ゴ Pro W3" charset="-128"/>
              <a:cs typeface="ヒラギノ角ゴ Pro W3" charset="-128"/>
            </a:endParaRPr>
          </a:p>
        </p:txBody>
      </p:sp>
      <p:sp>
        <p:nvSpPr>
          <p:cNvPr id="22533" name="Text Box 6">
            <a:extLst>
              <a:ext uri="{FF2B5EF4-FFF2-40B4-BE49-F238E27FC236}">
                <a16:creationId xmlns:a16="http://schemas.microsoft.com/office/drawing/2014/main" id="{579B310C-69B7-BB44-BEDA-659FD712F97B}"/>
              </a:ext>
            </a:extLst>
          </p:cNvPr>
          <p:cNvSpPr txBox="1">
            <a:spLocks noChangeArrowheads="1"/>
          </p:cNvSpPr>
          <p:nvPr/>
        </p:nvSpPr>
        <p:spPr bwMode="auto">
          <a:xfrm>
            <a:off x="266700" y="1709738"/>
            <a:ext cx="1724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2000">
                <a:solidFill>
                  <a:srgbClr val="FFAF18"/>
                </a:solidFill>
                <a:latin typeface="Trebuchet MS" panose="020B0703020202090204" pitchFamily="34" charset="0"/>
              </a:rPr>
              <a:t>Deformable mirror fitting error</a:t>
            </a:r>
            <a:endParaRPr lang="en-US" altLang="en-US">
              <a:latin typeface="Trebuchet MS" panose="020B0703020202090204" pitchFamily="34" charset="0"/>
            </a:endParaRPr>
          </a:p>
        </p:txBody>
      </p:sp>
      <p:sp>
        <p:nvSpPr>
          <p:cNvPr id="58375" name="Line 7">
            <a:extLst>
              <a:ext uri="{FF2B5EF4-FFF2-40B4-BE49-F238E27FC236}">
                <a16:creationId xmlns:a16="http://schemas.microsoft.com/office/drawing/2014/main" id="{CEAA6301-4301-AE43-9420-78EDFDB06CEE}"/>
              </a:ext>
            </a:extLst>
          </p:cNvPr>
          <p:cNvSpPr>
            <a:spLocks noChangeShapeType="1"/>
          </p:cNvSpPr>
          <p:nvPr/>
        </p:nvSpPr>
        <p:spPr bwMode="auto">
          <a:xfrm>
            <a:off x="1709738" y="4725988"/>
            <a:ext cx="711200" cy="82550"/>
          </a:xfrm>
          <a:prstGeom prst="line">
            <a:avLst/>
          </a:prstGeom>
          <a:noFill/>
          <a:ln w="47625" cap="flat">
            <a:solidFill>
              <a:schemeClr val="tx2">
                <a:lumMod val="75000"/>
              </a:schemeClr>
            </a:solidFill>
            <a:round/>
            <a:headEnd type="none" w="sm" len="sm"/>
            <a:tailEnd type="triangle" w="lg" len="med"/>
          </a:ln>
          <a:effectLst/>
        </p:spPr>
        <p:txBody>
          <a:bodyPr anchor="ctr">
            <a:spAutoFit/>
          </a:bodyPr>
          <a:lstStyle/>
          <a:p>
            <a:pPr>
              <a:defRPr/>
            </a:pPr>
            <a:endParaRPr lang="en-US">
              <a:latin typeface="Times" charset="0"/>
              <a:ea typeface="ヒラギノ角ゴ Pro W3" charset="-128"/>
              <a:cs typeface="ヒラギノ角ゴ Pro W3" charset="-128"/>
            </a:endParaRPr>
          </a:p>
        </p:txBody>
      </p:sp>
      <p:sp>
        <p:nvSpPr>
          <p:cNvPr id="24583" name="Text Box 8">
            <a:extLst>
              <a:ext uri="{FF2B5EF4-FFF2-40B4-BE49-F238E27FC236}">
                <a16:creationId xmlns:a16="http://schemas.microsoft.com/office/drawing/2014/main" id="{99F8BE69-8F8B-C44A-97BD-F9EAD0CD7995}"/>
              </a:ext>
            </a:extLst>
          </p:cNvPr>
          <p:cNvSpPr txBox="1">
            <a:spLocks noChangeArrowheads="1"/>
          </p:cNvSpPr>
          <p:nvPr/>
        </p:nvSpPr>
        <p:spPr bwMode="auto">
          <a:xfrm>
            <a:off x="3125788" y="6353175"/>
            <a:ext cx="23717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charset="0"/>
                <a:ea typeface="ヒラギノ角ゴ Pro W3" charset="0"/>
                <a:cs typeface="ヒラギノ角ゴ Pro W3" charset="0"/>
              </a:defRPr>
            </a:lvl1pPr>
            <a:lvl2pPr marL="742950" indent="-285750" eaLnBrk="0" hangingPunct="0">
              <a:defRPr sz="2400">
                <a:solidFill>
                  <a:schemeClr val="tx1"/>
                </a:solidFill>
                <a:latin typeface="Times" charset="0"/>
                <a:ea typeface="ヒラギノ角ゴ Pro W3" charset="0"/>
                <a:cs typeface="ヒラギノ角ゴ Pro W3" charset="0"/>
              </a:defRPr>
            </a:lvl2pPr>
            <a:lvl3pPr marL="1143000" indent="-228600" eaLnBrk="0" hangingPunct="0">
              <a:defRPr sz="2400">
                <a:solidFill>
                  <a:schemeClr val="tx1"/>
                </a:solidFill>
                <a:latin typeface="Times" charset="0"/>
                <a:ea typeface="ヒラギノ角ゴ Pro W3" charset="0"/>
                <a:cs typeface="ヒラギノ角ゴ Pro W3" charset="0"/>
              </a:defRPr>
            </a:lvl3pPr>
            <a:lvl4pPr marL="1600200" indent="-228600" eaLnBrk="0" hangingPunct="0">
              <a:defRPr sz="2400">
                <a:solidFill>
                  <a:schemeClr val="tx1"/>
                </a:solidFill>
                <a:latin typeface="Times" charset="0"/>
                <a:ea typeface="ヒラギノ角ゴ Pro W3" charset="0"/>
                <a:cs typeface="ヒラギノ角ゴ Pro W3" charset="0"/>
              </a:defRPr>
            </a:lvl4pPr>
            <a:lvl5pPr marL="2057400" indent="-228600" eaLnBrk="0" hangingPunct="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lgn="ctr" eaLnBrk="1" hangingPunct="1">
              <a:defRPr/>
            </a:pPr>
            <a:r>
              <a:rPr lang="en-US" sz="2000" dirty="0">
                <a:solidFill>
                  <a:srgbClr val="FFAF18"/>
                </a:solidFill>
                <a:latin typeface="+mn-lt"/>
                <a:ea typeface="ヒラギノ角ゴ Pro W3" charset="-128"/>
                <a:cs typeface="ヒラギノ角ゴ Pro W3" charset="-128"/>
              </a:rPr>
              <a:t>Measurement error</a:t>
            </a:r>
          </a:p>
        </p:txBody>
      </p:sp>
      <p:sp>
        <p:nvSpPr>
          <p:cNvPr id="24584" name="Line 9">
            <a:extLst>
              <a:ext uri="{FF2B5EF4-FFF2-40B4-BE49-F238E27FC236}">
                <a16:creationId xmlns:a16="http://schemas.microsoft.com/office/drawing/2014/main" id="{0DC6B842-A5CA-5D4D-9A2D-56DA3778060D}"/>
              </a:ext>
            </a:extLst>
          </p:cNvPr>
          <p:cNvSpPr>
            <a:spLocks noChangeShapeType="1"/>
          </p:cNvSpPr>
          <p:nvPr/>
        </p:nvSpPr>
        <p:spPr bwMode="auto">
          <a:xfrm flipH="1" flipV="1">
            <a:off x="4384675" y="6088063"/>
            <a:ext cx="9525" cy="339725"/>
          </a:xfrm>
          <a:prstGeom prst="line">
            <a:avLst/>
          </a:prstGeom>
          <a:noFill/>
          <a:ln w="47625" cap="flat">
            <a:solidFill>
              <a:schemeClr val="tx2">
                <a:lumMod val="75000"/>
              </a:schemeClr>
            </a:solidFill>
            <a:round/>
            <a:headEnd type="none" w="sm" len="sm"/>
            <a:tailEnd type="triangle" w="lg" len="med"/>
          </a:ln>
          <a:effectLst/>
          <a:extLst>
            <a:ext uri="{909E8E84-426E-40dd-AFC4-6F175D3DCCD1}">
              <a14:hiddenFill xmlns:a14="http://schemas.microsoft.com/office/drawing/2010/main" xmlns="">
                <a:noFill/>
              </a14:hiddenFill>
            </a:ext>
          </a:extLst>
        </p:spPr>
        <p:txBody>
          <a:bodyPr anchor="ctr">
            <a:spAutoFit/>
          </a:bodyPr>
          <a:lstStyle/>
          <a:p>
            <a:pPr>
              <a:defRPr/>
            </a:pPr>
            <a:endParaRPr lang="en-US">
              <a:latin typeface="Times" charset="0"/>
              <a:ea typeface="ヒラギノ角ゴ Pro W3" charset="-128"/>
              <a:cs typeface="ヒラギノ角ゴ Pro W3" charset="-128"/>
            </a:endParaRPr>
          </a:p>
        </p:txBody>
      </p:sp>
      <p:sp>
        <p:nvSpPr>
          <p:cNvPr id="58378" name="Text Box 10">
            <a:extLst>
              <a:ext uri="{FF2B5EF4-FFF2-40B4-BE49-F238E27FC236}">
                <a16:creationId xmlns:a16="http://schemas.microsoft.com/office/drawing/2014/main" id="{CB58E6A9-276A-854C-8373-ACB988C2E4E9}"/>
              </a:ext>
            </a:extLst>
          </p:cNvPr>
          <p:cNvSpPr txBox="1">
            <a:spLocks noChangeArrowheads="1"/>
          </p:cNvSpPr>
          <p:nvPr/>
        </p:nvSpPr>
        <p:spPr bwMode="auto">
          <a:xfrm>
            <a:off x="7237413" y="2390775"/>
            <a:ext cx="1906587" cy="1311275"/>
          </a:xfrm>
          <a:prstGeom prst="rect">
            <a:avLst/>
          </a:prstGeom>
          <a:noFill/>
          <a:ln w="12700">
            <a:noFill/>
            <a:miter lim="800000"/>
            <a:headEnd type="none" w="sm" len="sm"/>
            <a:tailEnd type="none" w="sm" len="sm"/>
          </a:ln>
          <a:effectLst/>
        </p:spPr>
        <p:txBody>
          <a:bodyPr anchor="ctr">
            <a:spAutoFit/>
          </a:bodyPr>
          <a:lstStyle/>
          <a:p>
            <a:pPr algn="ctr">
              <a:defRPr/>
            </a:pPr>
            <a:r>
              <a:rPr lang="en-US" sz="2000" dirty="0">
                <a:solidFill>
                  <a:srgbClr val="FFAF18"/>
                </a:solidFill>
                <a:latin typeface="+mn-lt"/>
                <a:ea typeface="ヒラギノ角ゴ Pro W3" charset="-128"/>
                <a:cs typeface="ヒラギノ角ゴ Pro W3" charset="-128"/>
              </a:rPr>
              <a:t>Not shown: tip-tilt error, </a:t>
            </a:r>
            <a:r>
              <a:rPr lang="en-US" sz="2000" dirty="0" err="1">
                <a:solidFill>
                  <a:srgbClr val="FFAF18"/>
                </a:solidFill>
                <a:latin typeface="+mn-lt"/>
                <a:ea typeface="ヒラギノ角ゴ Pro W3" charset="-128"/>
                <a:cs typeface="ヒラギノ角ゴ Pro W3" charset="-128"/>
              </a:rPr>
              <a:t>anisoplanatism</a:t>
            </a:r>
            <a:r>
              <a:rPr lang="en-US" sz="2000" dirty="0">
                <a:solidFill>
                  <a:srgbClr val="FFAF18"/>
                </a:solidFill>
                <a:latin typeface="+mn-lt"/>
                <a:ea typeface="ヒラギノ角ゴ Pro W3" charset="-128"/>
                <a:cs typeface="ヒラギノ角ゴ Pro W3" charset="-128"/>
              </a:rPr>
              <a:t> error</a:t>
            </a:r>
          </a:p>
        </p:txBody>
      </p:sp>
      <p:sp>
        <p:nvSpPr>
          <p:cNvPr id="58379" name="Line 11">
            <a:extLst>
              <a:ext uri="{FF2B5EF4-FFF2-40B4-BE49-F238E27FC236}">
                <a16:creationId xmlns:a16="http://schemas.microsoft.com/office/drawing/2014/main" id="{C90AED67-C33C-C347-B5BB-45C92196BAB0}"/>
              </a:ext>
            </a:extLst>
          </p:cNvPr>
          <p:cNvSpPr>
            <a:spLocks noChangeShapeType="1"/>
          </p:cNvSpPr>
          <p:nvPr/>
        </p:nvSpPr>
        <p:spPr bwMode="auto">
          <a:xfrm flipH="1">
            <a:off x="4165600" y="3057525"/>
            <a:ext cx="3175000" cy="6350"/>
          </a:xfrm>
          <a:prstGeom prst="line">
            <a:avLst/>
          </a:prstGeom>
          <a:noFill/>
          <a:ln w="47625" cap="flat">
            <a:solidFill>
              <a:schemeClr val="tx2">
                <a:lumMod val="75000"/>
              </a:schemeClr>
            </a:solidFill>
            <a:round/>
            <a:headEnd type="none" w="sm" len="sm"/>
            <a:tailEnd type="triangle" w="lg" len="med"/>
          </a:ln>
          <a:effectLst/>
        </p:spPr>
        <p:txBody>
          <a:bodyPr anchor="ctr">
            <a:spAutoFit/>
          </a:bodyPr>
          <a:lstStyle/>
          <a:p>
            <a:pPr>
              <a:defRPr/>
            </a:pPr>
            <a:endParaRPr lang="en-US">
              <a:latin typeface="Times" charset="0"/>
              <a:ea typeface="ヒラギノ角ゴ Pro W3" charset="-128"/>
              <a:cs typeface="ヒラギノ角ゴ Pro W3" charset="-128"/>
            </a:endParaRPr>
          </a:p>
        </p:txBody>
      </p:sp>
      <p:sp>
        <p:nvSpPr>
          <p:cNvPr id="58380" name="Line 12">
            <a:extLst>
              <a:ext uri="{FF2B5EF4-FFF2-40B4-BE49-F238E27FC236}">
                <a16:creationId xmlns:a16="http://schemas.microsoft.com/office/drawing/2014/main" id="{E1196C46-F0BD-194D-B8CD-E0829CB871F3}"/>
              </a:ext>
            </a:extLst>
          </p:cNvPr>
          <p:cNvSpPr>
            <a:spLocks noChangeShapeType="1"/>
          </p:cNvSpPr>
          <p:nvPr/>
        </p:nvSpPr>
        <p:spPr bwMode="auto">
          <a:xfrm flipH="1" flipV="1">
            <a:off x="4951413" y="4460875"/>
            <a:ext cx="2225675" cy="34925"/>
          </a:xfrm>
          <a:prstGeom prst="line">
            <a:avLst/>
          </a:prstGeom>
          <a:noFill/>
          <a:ln w="47625" cap="flat">
            <a:solidFill>
              <a:schemeClr val="tx2">
                <a:lumMod val="75000"/>
              </a:schemeClr>
            </a:solidFill>
            <a:round/>
            <a:headEnd type="none" w="sm" len="sm"/>
            <a:tailEnd type="triangle" w="lg" len="med"/>
          </a:ln>
          <a:effectLst/>
        </p:spPr>
        <p:txBody>
          <a:bodyPr anchor="ctr">
            <a:spAutoFit/>
          </a:bodyPr>
          <a:lstStyle/>
          <a:p>
            <a:pPr>
              <a:defRPr/>
            </a:pPr>
            <a:endParaRPr lang="en-US">
              <a:latin typeface="Times" charset="0"/>
              <a:ea typeface="ヒラギノ角ゴ Pro W3" charset="-128"/>
              <a:cs typeface="ヒラギノ角ゴ Pro W3" charset="-128"/>
            </a:endParaRPr>
          </a:p>
        </p:txBody>
      </p:sp>
      <p:sp>
        <p:nvSpPr>
          <p:cNvPr id="58381" name="Text Box 13">
            <a:extLst>
              <a:ext uri="{FF2B5EF4-FFF2-40B4-BE49-F238E27FC236}">
                <a16:creationId xmlns:a16="http://schemas.microsoft.com/office/drawing/2014/main" id="{ADA4E378-5094-E341-9FCC-64FD576DCFB6}"/>
              </a:ext>
            </a:extLst>
          </p:cNvPr>
          <p:cNvSpPr txBox="1">
            <a:spLocks noChangeArrowheads="1"/>
          </p:cNvSpPr>
          <p:nvPr/>
        </p:nvSpPr>
        <p:spPr bwMode="auto">
          <a:xfrm>
            <a:off x="7158038" y="4092575"/>
            <a:ext cx="1825625" cy="701675"/>
          </a:xfrm>
          <a:prstGeom prst="rect">
            <a:avLst/>
          </a:prstGeom>
          <a:noFill/>
          <a:ln w="12700">
            <a:noFill/>
            <a:miter lim="800000"/>
            <a:headEnd type="none" w="sm" len="sm"/>
            <a:tailEnd type="none" w="sm" len="sm"/>
          </a:ln>
          <a:effectLst/>
        </p:spPr>
        <p:txBody>
          <a:bodyPr anchor="ctr">
            <a:spAutoFit/>
          </a:bodyPr>
          <a:lstStyle/>
          <a:p>
            <a:pPr algn="ctr">
              <a:defRPr/>
            </a:pPr>
            <a:r>
              <a:rPr lang="en-US" sz="2000" dirty="0">
                <a:solidFill>
                  <a:srgbClr val="FFAF18"/>
                </a:solidFill>
                <a:latin typeface="+mn-lt"/>
                <a:ea typeface="ヒラギノ角ゴ Pro W3" charset="-128"/>
                <a:cs typeface="ヒラギノ角ゴ Pro W3" charset="-128"/>
              </a:rPr>
              <a:t>Non-common path errors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a:extLst>
              <a:ext uri="{FF2B5EF4-FFF2-40B4-BE49-F238E27FC236}">
                <a16:creationId xmlns:a16="http://schemas.microsoft.com/office/drawing/2014/main" id="{46CB6C99-D29B-2A49-AE73-5D508673D681}"/>
              </a:ext>
            </a:extLst>
          </p:cNvPr>
          <p:cNvSpPr>
            <a:spLocks noChangeArrowheads="1"/>
          </p:cNvSpPr>
          <p:nvPr/>
        </p:nvSpPr>
        <p:spPr bwMode="auto">
          <a:xfrm>
            <a:off x="63500" y="5518150"/>
            <a:ext cx="1431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1800" b="1">
                <a:latin typeface="Trebuchet MS" panose="020B0703020202090204" pitchFamily="34" charset="0"/>
              </a:rPr>
              <a:t>Hardy </a:t>
            </a:r>
          </a:p>
          <a:p>
            <a:pPr algn="ctr" eaLnBrk="1" hangingPunct="1"/>
            <a:r>
              <a:rPr lang="en-US" altLang="en-US" sz="1800" b="1">
                <a:latin typeface="Trebuchet MS" panose="020B0703020202090204" pitchFamily="34" charset="0"/>
              </a:rPr>
              <a:t>Figure 2.32</a:t>
            </a:r>
            <a:endParaRPr lang="en-US" altLang="en-US">
              <a:latin typeface="Trebuchet MS" panose="020B0703020202090204" pitchFamily="34" charset="0"/>
            </a:endParaRPr>
          </a:p>
        </p:txBody>
      </p:sp>
      <p:pic>
        <p:nvPicPr>
          <p:cNvPr id="25602" name="Picture 4" descr="Picture 1">
            <a:extLst>
              <a:ext uri="{FF2B5EF4-FFF2-40B4-BE49-F238E27FC236}">
                <a16:creationId xmlns:a16="http://schemas.microsoft.com/office/drawing/2014/main" id="{3C6D90EE-64C6-C041-843A-53818747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9531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2173-DE72-014A-B5BB-041A223FA09B}"/>
              </a:ext>
            </a:extLst>
          </p:cNvPr>
          <p:cNvSpPr>
            <a:spLocks noGrp="1"/>
          </p:cNvSpPr>
          <p:nvPr>
            <p:ph type="title"/>
          </p:nvPr>
        </p:nvSpPr>
        <p:spPr/>
        <p:txBody>
          <a:bodyPr/>
          <a:lstStyle/>
          <a:p>
            <a:r>
              <a:rPr lang="en-US" altLang="en-US">
                <a:ea typeface="ヒラギノ角ゴ Pro W3" panose="020B0300000000000000" pitchFamily="34" charset="-128"/>
              </a:rPr>
              <a:t>What is an “error budget” ?</a:t>
            </a:r>
          </a:p>
        </p:txBody>
      </p:sp>
      <p:sp>
        <p:nvSpPr>
          <p:cNvPr id="24578" name="Content Placeholder 2">
            <a:extLst>
              <a:ext uri="{FF2B5EF4-FFF2-40B4-BE49-F238E27FC236}">
                <a16:creationId xmlns:a16="http://schemas.microsoft.com/office/drawing/2014/main" id="{242B33BB-889E-F040-B51F-39DC16969CE4}"/>
              </a:ext>
            </a:extLst>
          </p:cNvPr>
          <p:cNvSpPr>
            <a:spLocks noGrp="1"/>
          </p:cNvSpPr>
          <p:nvPr>
            <p:ph idx="1"/>
          </p:nvPr>
        </p:nvSpPr>
        <p:spPr>
          <a:xfrm>
            <a:off x="215900" y="1422400"/>
            <a:ext cx="8534400" cy="4876800"/>
          </a:xfrm>
        </p:spPr>
        <p:txBody>
          <a:bodyPr/>
          <a:lstStyle/>
          <a:p>
            <a:pPr marL="457200" indent="-457200">
              <a:buFont typeface="Trebuchet MS" panose="020B0703020202090204" pitchFamily="34" charset="0"/>
              <a:buAutoNum type="arabicPeriod"/>
            </a:pPr>
            <a:r>
              <a:rPr lang="en-US" altLang="en-US" b="0">
                <a:ea typeface="ヒラギノ角ゴ Pro W3" panose="020B0300000000000000" pitchFamily="34" charset="-128"/>
              </a:rPr>
              <a:t>The allocation of statistical variations and/or error rates to individual components of a system, in order to satisfy the full system's end-to-end performance specifications.</a:t>
            </a:r>
          </a:p>
          <a:p>
            <a:pPr marL="457200" indent="-457200">
              <a:buFont typeface="Trebuchet MS" panose="020B0703020202090204" pitchFamily="34" charset="0"/>
              <a:buAutoNum type="arabicPeriod"/>
            </a:pPr>
            <a:r>
              <a:rPr lang="en-US" altLang="en-US" b="0">
                <a:ea typeface="ヒラギノ角ゴ Pro W3" panose="020B0300000000000000" pitchFamily="34" charset="-128"/>
              </a:rPr>
              <a:t>The term “error budget” is a bit misleading: it doesn’t mean “error” as in “mistake” - it means performance uncertainties, and/or the imperfect, “real life” performance of each component in the system.</a:t>
            </a:r>
          </a:p>
          <a:p>
            <a:pPr marL="457200" indent="-457200">
              <a:buFont typeface="Trebuchet MS" panose="020B0703020202090204" pitchFamily="34" charset="0"/>
              <a:buAutoNum type="arabicPeriod"/>
            </a:pPr>
            <a:r>
              <a:rPr lang="en-US" altLang="en-US" b="0">
                <a:ea typeface="ヒラギノ角ゴ Pro W3" panose="020B0300000000000000" pitchFamily="34" charset="-128"/>
              </a:rPr>
              <a:t>In a new project: Start with “top down” performance requirements from the science that will be done. Allocate “errors” to each component to satisfy overall requirements. As design proceeds, replace “allocations” with real performance of each part of system. Iterate.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EF2C8AE-1B84-0445-97D0-2D62C44BCF87}"/>
              </a:ext>
            </a:extLst>
          </p:cNvPr>
          <p:cNvSpPr>
            <a:spLocks noGrp="1" noChangeArrowheads="1"/>
          </p:cNvSpPr>
          <p:nvPr>
            <p:ph type="body" idx="1"/>
          </p:nvPr>
        </p:nvSpPr>
        <p:spPr>
          <a:xfrm>
            <a:off x="228600" y="1473200"/>
            <a:ext cx="8534400" cy="5384800"/>
          </a:xfrm>
        </p:spPr>
        <p:txBody>
          <a:bodyPr/>
          <a:lstStyle/>
          <a:p>
            <a:pPr>
              <a:spcAft>
                <a:spcPts val="1800"/>
              </a:spcAft>
            </a:pPr>
            <a:r>
              <a:rPr lang="en-US" altLang="en-US" sz="2600" b="0" dirty="0" err="1">
                <a:ea typeface="ヒラギノ角ゴ Pro W3" panose="020B0300000000000000" pitchFamily="34" charset="-128"/>
              </a:rPr>
              <a:t>Wavefront</a:t>
            </a:r>
            <a:r>
              <a:rPr lang="en-US" altLang="en-US" sz="2600" b="0" dirty="0">
                <a:ea typeface="ヒラギノ角ゴ Pro W3" panose="020B0300000000000000" pitchFamily="34" charset="-128"/>
              </a:rPr>
              <a:t> phase variance due to </a:t>
            </a:r>
            <a:r>
              <a:rPr lang="fr-FR" altLang="en-US" sz="2600" b="0" i="1" dirty="0">
                <a:latin typeface="Symbol" pitchFamily="2" charset="2"/>
                <a:ea typeface="ヒラギノ角ゴ Pro W3" panose="020B0300000000000000" pitchFamily="34" charset="-128"/>
                <a:sym typeface="Symbol" pitchFamily="2" charset="2"/>
              </a:rPr>
              <a:t>τ</a:t>
            </a:r>
            <a:r>
              <a:rPr lang="fr-FR" altLang="en-US" sz="2600" b="0" i="1" baseline="-25000" dirty="0">
                <a:ea typeface="ヒラギノ角ゴ Pro W3" panose="020B0300000000000000" pitchFamily="34" charset="-128"/>
                <a:sym typeface="Symbol" pitchFamily="2" charset="2"/>
              </a:rPr>
              <a:t>0</a:t>
            </a:r>
            <a:r>
              <a:rPr lang="fr-FR" altLang="en-US" sz="2600" b="0" i="1" dirty="0">
                <a:ea typeface="ヒラギノ角ゴ Pro W3" panose="020B0300000000000000" pitchFamily="34" charset="-128"/>
                <a:sym typeface="Symbol" pitchFamily="2" charset="2"/>
              </a:rPr>
              <a:t> </a:t>
            </a:r>
          </a:p>
          <a:p>
            <a:pPr lvl="1"/>
            <a:r>
              <a:rPr lang="en-US" altLang="en-US" b="0" dirty="0">
                <a:ea typeface="ヒラギノ角ゴ Pro W3" panose="020B0300000000000000" pitchFamily="34" charset="-128"/>
              </a:rPr>
              <a:t>If an AO system corrects turbulence </a:t>
            </a:r>
            <a:r>
              <a:rPr lang="ja-JP" altLang="en-US" b="0">
                <a:ea typeface="ヒラギノ角ゴ Pro W3" panose="020B0300000000000000" pitchFamily="34" charset="-128"/>
              </a:rPr>
              <a:t>“</a:t>
            </a:r>
            <a:r>
              <a:rPr lang="en-US" altLang="ja-JP" b="0" dirty="0">
                <a:ea typeface="ヒラギノ角ゴ Pro W3" panose="020B0300000000000000" pitchFamily="34" charset="-128"/>
              </a:rPr>
              <a:t>perfectly</a:t>
            </a:r>
            <a:r>
              <a:rPr lang="ja-JP" altLang="en-US" b="0">
                <a:ea typeface="ヒラギノ角ゴ Pro W3" panose="020B0300000000000000" pitchFamily="34" charset="-128"/>
              </a:rPr>
              <a:t>”</a:t>
            </a:r>
            <a:r>
              <a:rPr lang="en-US" altLang="ja-JP" b="0" dirty="0">
                <a:ea typeface="ヒラギノ角ゴ Pro W3" panose="020B0300000000000000" pitchFamily="34" charset="-128"/>
              </a:rPr>
              <a:t> but with a phase lag characterized by a time </a:t>
            </a:r>
            <a:r>
              <a:rPr lang="fr-FR" altLang="ja-JP" sz="2800" b="0" i="1" dirty="0" err="1">
                <a:latin typeface="Symbol" pitchFamily="2" charset="2"/>
                <a:ea typeface="ヒラギノ角ゴ Pro W3" panose="020B0300000000000000" pitchFamily="34" charset="-128"/>
                <a:sym typeface="Symbol" pitchFamily="2" charset="2"/>
              </a:rPr>
              <a:t>τ</a:t>
            </a:r>
            <a:r>
              <a:rPr lang="fr-FR" altLang="ja-JP" sz="2800" b="0" i="1" dirty="0">
                <a:latin typeface="Symbol" pitchFamily="2" charset="2"/>
                <a:ea typeface="ヒラギノ角ゴ Pro W3" panose="020B0300000000000000" pitchFamily="34" charset="-128"/>
                <a:sym typeface="Symbol" pitchFamily="2" charset="2"/>
              </a:rPr>
              <a:t>,   </a:t>
            </a:r>
            <a:r>
              <a:rPr lang="fr-FR" altLang="ja-JP" b="0" dirty="0" err="1">
                <a:ea typeface="ヒラギノ角ゴ Pro W3" panose="020B0300000000000000" pitchFamily="34" charset="-128"/>
                <a:sym typeface="Symbol" pitchFamily="2" charset="2"/>
              </a:rPr>
              <a:t>then</a:t>
            </a:r>
            <a:endParaRPr lang="fr-FR" altLang="ja-JP" sz="2800" b="0" dirty="0">
              <a:ea typeface="ヒラギノ角ゴ Pro W3" panose="020B0300000000000000" pitchFamily="34" charset="-128"/>
              <a:sym typeface="Symbol" pitchFamily="2" charset="2"/>
            </a:endParaRPr>
          </a:p>
          <a:p>
            <a:pPr lvl="1">
              <a:buFontTx/>
              <a:buNone/>
            </a:pPr>
            <a:endParaRPr lang="fr-FR" altLang="en-US" sz="2800" b="0" i="1" dirty="0">
              <a:ea typeface="ヒラギノ角ゴ Pro W3" panose="020B0300000000000000" pitchFamily="34" charset="-128"/>
              <a:sym typeface="Symbol" pitchFamily="2" charset="2"/>
            </a:endParaRPr>
          </a:p>
          <a:p>
            <a:pPr lvl="1"/>
            <a:endParaRPr lang="fr-FR" altLang="en-US" sz="2800" b="0" i="1" dirty="0">
              <a:ea typeface="ヒラギノ角ゴ Pro W3" panose="020B0300000000000000" pitchFamily="34" charset="-128"/>
              <a:sym typeface="Symbol" pitchFamily="2" charset="2"/>
            </a:endParaRPr>
          </a:p>
          <a:p>
            <a:pPr>
              <a:spcBef>
                <a:spcPts val="600"/>
              </a:spcBef>
            </a:pPr>
            <a:r>
              <a:rPr lang="fr-FR" altLang="en-US" sz="2600" b="0" dirty="0">
                <a:ea typeface="ヒラギノ角ゴ Pro W3" panose="020B0300000000000000" pitchFamily="34" charset="-128"/>
                <a:sym typeface="Symbol" pitchFamily="2" charset="2"/>
              </a:rPr>
              <a:t>The factor of 28.4 out front </a:t>
            </a:r>
            <a:r>
              <a:rPr lang="fr-FR" altLang="en-US" sz="2600" b="0" dirty="0" err="1">
                <a:ea typeface="ヒラギノ角ゴ Pro W3" panose="020B0300000000000000" pitchFamily="34" charset="-128"/>
                <a:sym typeface="Symbol" pitchFamily="2" charset="2"/>
              </a:rPr>
              <a:t>is</a:t>
            </a:r>
            <a:r>
              <a:rPr lang="fr-FR" altLang="en-US" sz="2600" b="0" dirty="0">
                <a:ea typeface="ヒラギノ角ゴ Pro W3" panose="020B0300000000000000" pitchFamily="34" charset="-128"/>
                <a:sym typeface="Symbol" pitchFamily="2" charset="2"/>
              </a:rPr>
              <a:t> a </a:t>
            </a:r>
            <a:r>
              <a:rPr lang="fr-FR" altLang="en-US" sz="2600" b="0" dirty="0" err="1">
                <a:ea typeface="ヒラギノ角ゴ Pro W3" panose="020B0300000000000000" pitchFamily="34" charset="-128"/>
                <a:sym typeface="Symbol" pitchFamily="2" charset="2"/>
              </a:rPr>
              <a:t>significant</a:t>
            </a:r>
            <a:r>
              <a:rPr lang="fr-FR" altLang="en-US" sz="2600" b="0" dirty="0">
                <a:ea typeface="ヒラギノ角ゴ Pro W3" panose="020B0300000000000000" pitchFamily="34" charset="-128"/>
                <a:sym typeface="Symbol" pitchFamily="2" charset="2"/>
              </a:rPr>
              <a:t> penalty: have to </a:t>
            </a:r>
            <a:r>
              <a:rPr lang="fr-FR" altLang="en-US" sz="2600" b="0" dirty="0" err="1">
                <a:ea typeface="ヒラギノ角ゴ Pro W3" panose="020B0300000000000000" pitchFamily="34" charset="-128"/>
                <a:sym typeface="Symbol" pitchFamily="2" charset="2"/>
              </a:rPr>
              <a:t>run</a:t>
            </a:r>
            <a:r>
              <a:rPr lang="fr-FR" altLang="en-US" sz="2600" b="0" dirty="0">
                <a:ea typeface="ヒラギノ角ゴ Pro W3" panose="020B0300000000000000" pitchFamily="34" charset="-128"/>
                <a:sym typeface="Symbol" pitchFamily="2" charset="2"/>
              </a:rPr>
              <a:t> AO system </a:t>
            </a:r>
            <a:r>
              <a:rPr lang="fr-FR" altLang="en-US" sz="2600" b="0" u="sng" dirty="0">
                <a:ea typeface="ヒラギノ角ゴ Pro W3" panose="020B0300000000000000" pitchFamily="34" charset="-128"/>
                <a:sym typeface="Symbol" pitchFamily="2" charset="2"/>
              </a:rPr>
              <a:t>a lot </a:t>
            </a:r>
            <a:r>
              <a:rPr lang="fr-FR" altLang="en-US" sz="2600" b="0" u="sng" dirty="0" err="1">
                <a:ea typeface="ヒラギノ角ゴ Pro W3" panose="020B0300000000000000" pitchFamily="34" charset="-128"/>
                <a:sym typeface="Symbol" pitchFamily="2" charset="2"/>
              </a:rPr>
              <a:t>faster</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than</a:t>
            </a:r>
            <a:r>
              <a:rPr lang="fr-FR" altLang="en-US" sz="2600" b="0" dirty="0">
                <a:ea typeface="ヒラギノ角ゴ Pro W3" panose="020B0300000000000000" pitchFamily="34" charset="-128"/>
                <a:sym typeface="Symbol" pitchFamily="2" charset="2"/>
              </a:rPr>
              <a:t> </a:t>
            </a:r>
            <a:r>
              <a:rPr lang="fr-FR" altLang="en-US" sz="2600" b="0" i="1" dirty="0" err="1">
                <a:ea typeface="ヒラギノ角ゴ Pro W3" panose="020B0300000000000000" pitchFamily="34" charset="-128"/>
                <a:sym typeface="Symbol" pitchFamily="2" charset="2"/>
              </a:rPr>
              <a:t>τ</a:t>
            </a:r>
            <a:r>
              <a:rPr lang="fr-FR" altLang="en-US" sz="2600" b="0" dirty="0">
                <a:ea typeface="ヒラギノ角ゴ Pro W3" panose="020B0300000000000000" pitchFamily="34" charset="-128"/>
                <a:sym typeface="Symbol" pitchFamily="2" charset="2"/>
              </a:rPr>
              <a:t> = </a:t>
            </a:r>
            <a:r>
              <a:rPr lang="fr-FR" altLang="en-US" sz="2600" b="0" i="1" dirty="0">
                <a:ea typeface="ヒラギノ角ゴ Pro W3" panose="020B0300000000000000" pitchFamily="34" charset="-128"/>
                <a:sym typeface="Symbol" pitchFamily="2" charset="2"/>
              </a:rPr>
              <a:t>τ</a:t>
            </a:r>
            <a:r>
              <a:rPr lang="fr-FR" altLang="en-US" sz="2600" b="0" i="1" baseline="-25000" dirty="0">
                <a:ea typeface="ヒラギノ角ゴ Pro W3" panose="020B0300000000000000" pitchFamily="34" charset="-128"/>
                <a:sym typeface="Symbol" pitchFamily="2" charset="2"/>
              </a:rPr>
              <a:t>0</a:t>
            </a:r>
          </a:p>
          <a:p>
            <a:pPr>
              <a:spcBef>
                <a:spcPts val="1800"/>
              </a:spcBef>
            </a:pPr>
            <a:r>
              <a:rPr lang="fr-FR" altLang="en-US" sz="2600" b="0" dirty="0">
                <a:ea typeface="ヒラギノ角ゴ Pro W3" panose="020B0300000000000000" pitchFamily="34" charset="-128"/>
                <a:sym typeface="Symbol" pitchFamily="2" charset="2"/>
              </a:rPr>
              <a:t>For  </a:t>
            </a:r>
            <a:r>
              <a:rPr lang="fr-FR" altLang="en-US" sz="2600" b="0" i="1" dirty="0">
                <a:ea typeface="ヒラギノ角ゴ Pro W3" panose="020B0300000000000000" pitchFamily="34" charset="-128"/>
                <a:sym typeface="Symbol" pitchFamily="2" charset="2"/>
              </a:rPr>
              <a:t>σ</a:t>
            </a:r>
            <a:r>
              <a:rPr lang="fr-FR" altLang="en-US" sz="2600" b="0" i="1" baseline="-25000" dirty="0">
                <a:ea typeface="ヒラギノ角ゴ Pro W3" panose="020B0300000000000000" pitchFamily="34" charset="-128"/>
                <a:sym typeface="Symbol" pitchFamily="2" charset="2"/>
              </a:rPr>
              <a:t>τ</a:t>
            </a:r>
            <a:r>
              <a:rPr lang="fr-FR" altLang="en-US" sz="2600" b="0" i="1" baseline="30000" dirty="0">
                <a:ea typeface="ヒラギノ角ゴ Pro W3" panose="020B0300000000000000" pitchFamily="34" charset="-128"/>
                <a:sym typeface="Symbol" pitchFamily="2" charset="2"/>
              </a:rPr>
              <a:t>2  </a:t>
            </a:r>
            <a:r>
              <a:rPr lang="fr-FR" altLang="en-US" sz="2600" b="0" i="1" dirty="0">
                <a:ea typeface="ヒラギノ角ゴ Pro W3" panose="020B0300000000000000" pitchFamily="34" charset="-128"/>
                <a:sym typeface="Symbol" pitchFamily="2" charset="2"/>
              </a:rPr>
              <a:t>&lt; 1,  </a:t>
            </a:r>
            <a:r>
              <a:rPr lang="fr-FR" altLang="en-US" sz="2600" b="0" i="1" dirty="0" err="1">
                <a:ea typeface="ヒラギノ角ゴ Pro W3" panose="020B0300000000000000" pitchFamily="34" charset="-128"/>
                <a:sym typeface="Symbol" pitchFamily="2" charset="2"/>
              </a:rPr>
              <a:t>τ</a:t>
            </a:r>
            <a:r>
              <a:rPr lang="fr-FR" altLang="en-US" sz="2600" b="0" i="1" dirty="0">
                <a:ea typeface="ヒラギノ角ゴ Pro W3" panose="020B0300000000000000" pitchFamily="34" charset="-128"/>
                <a:sym typeface="Symbol" pitchFamily="2" charset="2"/>
              </a:rPr>
              <a:t> &lt; 0.13 τ</a:t>
            </a:r>
            <a:r>
              <a:rPr lang="fr-FR" altLang="en-US" sz="2600" b="0" i="1" baseline="-25000" dirty="0">
                <a:ea typeface="ヒラギノ角ゴ Pro W3" panose="020B0300000000000000" pitchFamily="34" charset="-128"/>
                <a:sym typeface="Symbol" pitchFamily="2" charset="2"/>
              </a:rPr>
              <a:t>0</a:t>
            </a:r>
          </a:p>
          <a:p>
            <a:pPr>
              <a:spcBef>
                <a:spcPts val="1800"/>
              </a:spcBef>
            </a:pPr>
            <a:r>
              <a:rPr lang="fr-FR" altLang="en-US" sz="2600" b="0" dirty="0">
                <a:ea typeface="ヒラギノ角ゴ Pro W3" panose="020B0300000000000000" pitchFamily="34" charset="-128"/>
                <a:sym typeface="Symbol" pitchFamily="2" charset="2"/>
              </a:rPr>
              <a:t>In addition, </a:t>
            </a:r>
            <a:r>
              <a:rPr lang="fr-FR" altLang="en-US" sz="2600" b="0" dirty="0" err="1">
                <a:ea typeface="ヒラギノ角ゴ Pro W3" panose="020B0300000000000000" pitchFamily="34" charset="-128"/>
                <a:sym typeface="Symbol" pitchFamily="2" charset="2"/>
              </a:rPr>
              <a:t>closed-loop</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bandwidth</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is</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usually</a:t>
            </a:r>
            <a:r>
              <a:rPr lang="fr-FR" altLang="en-US" sz="2600" b="0" dirty="0">
                <a:ea typeface="ヒラギノ角ゴ Pro W3" panose="020B0300000000000000" pitchFamily="34" charset="-128"/>
                <a:sym typeface="Symbol" pitchFamily="2" charset="2"/>
              </a:rPr>
              <a:t> ~ 10x </a:t>
            </a:r>
            <a:r>
              <a:rPr lang="fr-FR" altLang="en-US" sz="2600" b="0" dirty="0" err="1">
                <a:ea typeface="ヒラギノ角ゴ Pro W3" panose="020B0300000000000000" pitchFamily="34" charset="-128"/>
                <a:sym typeface="Symbol" pitchFamily="2" charset="2"/>
              </a:rPr>
              <a:t>sampling</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frequency</a:t>
            </a:r>
            <a:r>
              <a:rPr lang="fr-FR" altLang="en-US" sz="2600" b="0" dirty="0">
                <a:ea typeface="ヒラギノ角ゴ Pro W3" panose="020B0300000000000000" pitchFamily="34" charset="-128"/>
                <a:sym typeface="Symbol" pitchFamily="2" charset="2"/>
              </a:rPr>
              <a:t> ⇒</a:t>
            </a:r>
            <a:r>
              <a:rPr lang="fr-FR" altLang="en-US" sz="2600" b="0" dirty="0">
                <a:latin typeface="Wingdings" pitchFamily="2" charset="2"/>
                <a:ea typeface="ヒラギノ角ゴ Pro W3" panose="020B0300000000000000" pitchFamily="34" charset="-128"/>
                <a:sym typeface="Symbol" pitchFamily="2" charset="2"/>
              </a:rPr>
              <a:t> </a:t>
            </a:r>
            <a:r>
              <a:rPr lang="fr-FR" altLang="en-US" sz="2600" b="0" dirty="0">
                <a:ea typeface="ヒラギノ角ゴ Pro W3" panose="020B0300000000000000" pitchFamily="34" charset="-128"/>
                <a:sym typeface="Symbol" pitchFamily="2" charset="2"/>
              </a:rPr>
              <a:t>have to </a:t>
            </a:r>
            <a:r>
              <a:rPr lang="fr-FR" altLang="en-US" sz="2600" b="0" dirty="0" err="1">
                <a:ea typeface="ヒラギノ角ゴ Pro W3" panose="020B0300000000000000" pitchFamily="34" charset="-128"/>
                <a:sym typeface="Symbol" pitchFamily="2" charset="2"/>
              </a:rPr>
              <a:t>run</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even</a:t>
            </a:r>
            <a:r>
              <a:rPr lang="fr-FR" altLang="en-US" sz="2600" b="0" dirty="0">
                <a:ea typeface="ヒラギノ角ゴ Pro W3" panose="020B0300000000000000" pitchFamily="34" charset="-128"/>
                <a:sym typeface="Symbol" pitchFamily="2" charset="2"/>
              </a:rPr>
              <a:t> </a:t>
            </a:r>
            <a:r>
              <a:rPr lang="fr-FR" altLang="en-US" sz="2600" b="0" dirty="0" err="1">
                <a:ea typeface="ヒラギノ角ゴ Pro W3" panose="020B0300000000000000" pitchFamily="34" charset="-128"/>
                <a:sym typeface="Symbol" pitchFamily="2" charset="2"/>
              </a:rPr>
              <a:t>faster</a:t>
            </a:r>
            <a:endParaRPr lang="fr-FR" altLang="en-US" sz="2600" b="0" dirty="0">
              <a:ea typeface="ヒラギノ角ゴ Pro W3" panose="020B0300000000000000" pitchFamily="34" charset="-128"/>
              <a:sym typeface="Symbol" pitchFamily="2" charset="2"/>
            </a:endParaRPr>
          </a:p>
          <a:p>
            <a:pPr lvl="1"/>
            <a:endParaRPr lang="fr-FR" altLang="en-US" sz="2800" b="0" i="1" dirty="0">
              <a:ea typeface="ヒラギノ角ゴ Pro W3" panose="020B0300000000000000" pitchFamily="34" charset="-128"/>
              <a:sym typeface="Symbol" pitchFamily="2" charset="2"/>
            </a:endParaRPr>
          </a:p>
          <a:p>
            <a:pPr lvl="1"/>
            <a:endParaRPr lang="fr-FR" altLang="en-US" sz="2800" i="1" dirty="0">
              <a:ea typeface="ヒラギノ角ゴ Pro W3" panose="020B0300000000000000" pitchFamily="34" charset="-128"/>
              <a:sym typeface="Symbol" pitchFamily="2" charset="2"/>
            </a:endParaRPr>
          </a:p>
        </p:txBody>
      </p:sp>
      <p:sp>
        <p:nvSpPr>
          <p:cNvPr id="60419" name="Rectangle 3">
            <a:extLst>
              <a:ext uri="{FF2B5EF4-FFF2-40B4-BE49-F238E27FC236}">
                <a16:creationId xmlns:a16="http://schemas.microsoft.com/office/drawing/2014/main" id="{8D223EAF-50B1-E543-BC21-A348541F7DAB}"/>
              </a:ext>
            </a:extLst>
          </p:cNvPr>
          <p:cNvSpPr>
            <a:spLocks noGrp="1" noChangeArrowheads="1"/>
          </p:cNvSpPr>
          <p:nvPr>
            <p:ph type="title"/>
          </p:nvPr>
        </p:nvSpPr>
        <p:spPr>
          <a:xfrm>
            <a:off x="339725" y="109538"/>
            <a:ext cx="7162800" cy="1295400"/>
          </a:xfrm>
        </p:spPr>
        <p:txBody>
          <a:bodyPr/>
          <a:lstStyle/>
          <a:p>
            <a:r>
              <a:rPr lang="en-US" altLang="en-US">
                <a:ea typeface="ヒラギノ角ゴ Pro W3" panose="020B0300000000000000" pitchFamily="34" charset="-128"/>
              </a:rPr>
              <a:t>Wavefront errors due to time lags, </a:t>
            </a:r>
            <a:r>
              <a:rPr lang="fr-FR" altLang="en-US" sz="3200">
                <a:ea typeface="ヒラギノ角ゴ Pro W3" panose="020B0300000000000000" pitchFamily="34" charset="-128"/>
                <a:sym typeface="Symbol" pitchFamily="2" charset="2"/>
              </a:rPr>
              <a:t> τ</a:t>
            </a:r>
            <a:r>
              <a:rPr lang="en-US" altLang="en-US" sz="3600" baseline="-25000">
                <a:ea typeface="ヒラギノ角ゴ Pro W3" panose="020B0300000000000000" pitchFamily="34" charset="-128"/>
                <a:sym typeface="Symbol" pitchFamily="2" charset="2"/>
              </a:rPr>
              <a:t>0</a:t>
            </a:r>
            <a:endParaRPr lang="en-US" altLang="en-US">
              <a:ea typeface="ヒラギノ角ゴ Pro W3" panose="020B0300000000000000" pitchFamily="34" charset="-128"/>
            </a:endParaRPr>
          </a:p>
        </p:txBody>
      </p:sp>
      <p:graphicFrame>
        <p:nvGraphicFramePr>
          <p:cNvPr id="27651" name="Object 2">
            <a:extLst>
              <a:ext uri="{FF2B5EF4-FFF2-40B4-BE49-F238E27FC236}">
                <a16:creationId xmlns:a16="http://schemas.microsoft.com/office/drawing/2014/main" id="{D56EC8AB-1A02-744D-B927-C2F21586B7CA}"/>
              </a:ext>
            </a:extLst>
          </p:cNvPr>
          <p:cNvGraphicFramePr>
            <a:graphicFrameLocks noChangeAspect="1"/>
          </p:cNvGraphicFramePr>
          <p:nvPr/>
        </p:nvGraphicFramePr>
        <p:xfrm>
          <a:off x="2197100" y="3197225"/>
          <a:ext cx="3065463" cy="601663"/>
        </p:xfrm>
        <a:graphic>
          <a:graphicData uri="http://schemas.openxmlformats.org/presentationml/2006/ole">
            <mc:AlternateContent xmlns:mc="http://schemas.openxmlformats.org/markup-compatibility/2006">
              <mc:Choice xmlns:v="urn:schemas-microsoft-com:vml" Requires="v">
                <p:oleObj spid="_x0000_s27668" name="Equation" r:id="rId4" imgW="1358900" imgH="266700" progId="Equation.DSMT4">
                  <p:embed/>
                </p:oleObj>
              </mc:Choice>
              <mc:Fallback>
                <p:oleObj name="Equation" r:id="rId4" imgW="1358900" imgH="266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3197225"/>
                        <a:ext cx="3065463" cy="601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0422" name="Text Box 6">
            <a:extLst>
              <a:ext uri="{FF2B5EF4-FFF2-40B4-BE49-F238E27FC236}">
                <a16:creationId xmlns:a16="http://schemas.microsoft.com/office/drawing/2014/main" id="{B93D789B-FF23-1643-9412-69ADA4E23DCC}"/>
              </a:ext>
            </a:extLst>
          </p:cNvPr>
          <p:cNvSpPr txBox="1">
            <a:spLocks noChangeArrowheads="1"/>
          </p:cNvSpPr>
          <p:nvPr/>
        </p:nvSpPr>
        <p:spPr bwMode="auto">
          <a:xfrm>
            <a:off x="6321425" y="3467100"/>
            <a:ext cx="1928813" cy="400050"/>
          </a:xfrm>
          <a:prstGeom prst="rect">
            <a:avLst/>
          </a:prstGeom>
          <a:noFill/>
          <a:ln w="12700">
            <a:noFill/>
            <a:miter lim="800000"/>
            <a:headEnd type="none" w="sm" len="sm"/>
            <a:tailEnd type="none" w="sm" len="sm"/>
          </a:ln>
          <a:effectLst/>
        </p:spPr>
        <p:txBody>
          <a:bodyPr wrap="none" anchor="ctr">
            <a:spAutoFit/>
          </a:bodyPr>
          <a:lstStyle/>
          <a:p>
            <a:pPr algn="ctr">
              <a:defRPr/>
            </a:pPr>
            <a:r>
              <a:rPr lang="en-US" sz="2000" dirty="0">
                <a:latin typeface="+mn-lt"/>
                <a:ea typeface="ヒラギノ角ゴ Pro W3" charset="-128"/>
                <a:cs typeface="ヒラギノ角ゴ Pro W3" charset="-128"/>
              </a:rPr>
              <a:t>Hardy </a:t>
            </a:r>
            <a:r>
              <a:rPr lang="en-US" sz="2000" dirty="0" err="1">
                <a:latin typeface="+mn-lt"/>
                <a:ea typeface="ヒラギノ角ゴ Pro W3" charset="-128"/>
                <a:cs typeface="ヒラギノ角ゴ Pro W3" charset="-128"/>
              </a:rPr>
              <a:t>Eqn</a:t>
            </a:r>
            <a:r>
              <a:rPr lang="en-US" sz="2000" dirty="0">
                <a:latin typeface="+mn-lt"/>
                <a:ea typeface="ヒラギノ角ゴ Pro W3" charset="-128"/>
                <a:cs typeface="ヒラギノ角ゴ Pro W3" charset="-128"/>
              </a:rPr>
              <a:t> 9.57</a:t>
            </a:r>
          </a:p>
        </p:txBody>
      </p:sp>
      <p:sp>
        <p:nvSpPr>
          <p:cNvPr id="11" name="Oval 4">
            <a:extLst>
              <a:ext uri="{FF2B5EF4-FFF2-40B4-BE49-F238E27FC236}">
                <a16:creationId xmlns:a16="http://schemas.microsoft.com/office/drawing/2014/main" id="{F861E42C-037B-D549-9A3B-74072E6DD00B}"/>
              </a:ext>
            </a:extLst>
          </p:cNvPr>
          <p:cNvSpPr>
            <a:spLocks noChangeArrowheads="1"/>
          </p:cNvSpPr>
          <p:nvPr/>
        </p:nvSpPr>
        <p:spPr bwMode="auto">
          <a:xfrm>
            <a:off x="4819650" y="3081338"/>
            <a:ext cx="596900" cy="736600"/>
          </a:xfrm>
          <a:prstGeom prst="ellipse">
            <a:avLst/>
          </a:prstGeom>
          <a:noFill/>
          <a:ln w="38100">
            <a:solidFill>
              <a:srgbClr val="FF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2DE98-E3F1-BE4B-BF54-7670688D642F}"/>
              </a:ext>
            </a:extLst>
          </p:cNvPr>
          <p:cNvSpPr>
            <a:spLocks noGrp="1"/>
          </p:cNvSpPr>
          <p:nvPr>
            <p:ph type="title"/>
          </p:nvPr>
        </p:nvSpPr>
        <p:spPr>
          <a:xfrm>
            <a:off x="457200" y="0"/>
            <a:ext cx="6096000" cy="1295400"/>
          </a:xfrm>
        </p:spPr>
        <p:txBody>
          <a:bodyPr/>
          <a:lstStyle/>
          <a:p>
            <a:r>
              <a:rPr lang="en-US" altLang="en-US" i="1">
                <a:latin typeface="Trebuchet MS" panose="020B0703020202090204" pitchFamily="34" charset="0"/>
                <a:ea typeface="ヒラギノ角ゴ Pro W3" panose="020B0300000000000000" pitchFamily="34" charset="-128"/>
              </a:rPr>
              <a:t>Wavefront variance due to isoplanatic angle </a:t>
            </a:r>
            <a:r>
              <a:rPr lang="en-US" altLang="en-US" i="1">
                <a:latin typeface="Trebuchet MS" panose="020B0703020202090204" pitchFamily="34" charset="0"/>
                <a:ea typeface="ヒラギノ角ゴ Pro W3" panose="020B0300000000000000" pitchFamily="34" charset="-128"/>
                <a:sym typeface="Symbol" pitchFamily="2" charset="2"/>
              </a:rPr>
              <a:t>θ</a:t>
            </a:r>
            <a:r>
              <a:rPr lang="en-US" altLang="en-US" i="1" baseline="-25000">
                <a:latin typeface="Trebuchet MS" panose="020B0703020202090204" pitchFamily="34" charset="0"/>
                <a:ea typeface="ヒラギノ角ゴ Pro W3" panose="020B0300000000000000" pitchFamily="34" charset="-128"/>
                <a:sym typeface="Symbol" pitchFamily="2" charset="2"/>
              </a:rPr>
              <a:t>0</a:t>
            </a:r>
            <a:r>
              <a:rPr lang="en-US" altLang="en-US" i="1">
                <a:latin typeface="Trebuchet MS" panose="020B0703020202090204" pitchFamily="34" charset="0"/>
                <a:ea typeface="ヒラギノ角ゴ Pro W3" panose="020B0300000000000000" pitchFamily="34" charset="-128"/>
                <a:sym typeface="Symbol" pitchFamily="2" charset="2"/>
              </a:rPr>
              <a:t> </a:t>
            </a:r>
            <a:endParaRPr lang="en-US" altLang="en-US" i="1">
              <a:latin typeface="Trebuchet MS" panose="020B0703020202090204" pitchFamily="34" charset="0"/>
              <a:ea typeface="ヒラギノ角ゴ Pro W3" panose="020B0300000000000000" pitchFamily="34" charset="-128"/>
            </a:endParaRPr>
          </a:p>
        </p:txBody>
      </p:sp>
      <p:sp>
        <p:nvSpPr>
          <p:cNvPr id="29698" name="Content Placeholder 4">
            <a:extLst>
              <a:ext uri="{FF2B5EF4-FFF2-40B4-BE49-F238E27FC236}">
                <a16:creationId xmlns:a16="http://schemas.microsoft.com/office/drawing/2014/main" id="{D9924FEF-6857-A549-8341-F9AB8D36BDA8}"/>
              </a:ext>
            </a:extLst>
          </p:cNvPr>
          <p:cNvSpPr>
            <a:spLocks noGrp="1"/>
          </p:cNvSpPr>
          <p:nvPr>
            <p:ph idx="1"/>
          </p:nvPr>
        </p:nvSpPr>
        <p:spPr>
          <a:xfrm>
            <a:off x="254000" y="1439863"/>
            <a:ext cx="8534400" cy="4740275"/>
          </a:xfrm>
        </p:spPr>
        <p:txBody>
          <a:bodyPr/>
          <a:lstStyle/>
          <a:p>
            <a:pPr>
              <a:lnSpc>
                <a:spcPts val="3175"/>
              </a:lnSpc>
            </a:pPr>
            <a:r>
              <a:rPr lang="en-US" altLang="en-US" dirty="0">
                <a:latin typeface="Trebuchet MS" panose="020B0703020202090204" pitchFamily="34" charset="0"/>
                <a:ea typeface="ヒラギノ角ゴ Pro W3" panose="020B0300000000000000" pitchFamily="34" charset="-128"/>
              </a:rPr>
              <a:t>If an AO system corrects turbulence </a:t>
            </a:r>
            <a:r>
              <a:rPr lang="ja-JP" altLang="en-US">
                <a:latin typeface="Trebuchet MS" panose="020B0703020202090204" pitchFamily="34" charset="0"/>
                <a:ea typeface="ヒラギノ角ゴ Pro W3" panose="020B0300000000000000" pitchFamily="34" charset="-128"/>
              </a:rPr>
              <a:t>“</a:t>
            </a:r>
            <a:r>
              <a:rPr lang="en-US" altLang="ja-JP" dirty="0">
                <a:latin typeface="Trebuchet MS" panose="020B0703020202090204" pitchFamily="34" charset="0"/>
                <a:ea typeface="ヒラギノ角ゴ Pro W3" panose="020B0300000000000000" pitchFamily="34" charset="-128"/>
              </a:rPr>
              <a:t>perfectly</a:t>
            </a:r>
            <a:r>
              <a:rPr lang="ja-JP" altLang="en-US">
                <a:latin typeface="Trebuchet MS" panose="020B0703020202090204" pitchFamily="34" charset="0"/>
                <a:ea typeface="ヒラギノ角ゴ Pro W3" panose="020B0300000000000000" pitchFamily="34" charset="-128"/>
              </a:rPr>
              <a:t>”</a:t>
            </a:r>
            <a:r>
              <a:rPr lang="en-US" altLang="ja-JP" dirty="0">
                <a:latin typeface="Trebuchet MS" panose="020B0703020202090204" pitchFamily="34" charset="0"/>
                <a:ea typeface="ヒラギノ角ゴ Pro W3" panose="020B0300000000000000" pitchFamily="34" charset="-128"/>
              </a:rPr>
              <a:t> but uses a guide star at an angle </a:t>
            </a:r>
            <a:r>
              <a:rPr lang="en-US" altLang="ja-JP" i="1" dirty="0" err="1">
                <a:latin typeface="Trebuchet MS" panose="020B0703020202090204" pitchFamily="34" charset="0"/>
                <a:ea typeface="ヒラギノ角ゴ Pro W3" panose="020B0300000000000000" pitchFamily="34" charset="-128"/>
                <a:sym typeface="Symbol" pitchFamily="2" charset="2"/>
              </a:rPr>
              <a:t>θ</a:t>
            </a:r>
            <a:r>
              <a:rPr lang="en-US" altLang="ja-JP" i="1" dirty="0">
                <a:latin typeface="Trebuchet MS" panose="020B0703020202090204" pitchFamily="34" charset="0"/>
                <a:ea typeface="ヒラギノ角ゴ Pro W3" panose="020B0300000000000000" pitchFamily="34" charset="-128"/>
                <a:sym typeface="Symbol" pitchFamily="2" charset="2"/>
              </a:rPr>
              <a:t> </a:t>
            </a:r>
            <a:r>
              <a:rPr lang="en-US" altLang="ja-JP" dirty="0">
                <a:latin typeface="Trebuchet MS" panose="020B0703020202090204" pitchFamily="34" charset="0"/>
                <a:ea typeface="ヒラギノ角ゴ Pro W3" panose="020B0300000000000000" pitchFamily="34" charset="-128"/>
              </a:rPr>
              <a:t>away from the science target, </a:t>
            </a:r>
          </a:p>
          <a:p>
            <a:pPr>
              <a:lnSpc>
                <a:spcPts val="3175"/>
              </a:lnSpc>
            </a:pPr>
            <a:endParaRPr lang="en-US" altLang="en-US" dirty="0">
              <a:latin typeface="Trebuchet MS" panose="020B0703020202090204" pitchFamily="34" charset="0"/>
              <a:ea typeface="ヒラギノ角ゴ Pro W3" panose="020B0300000000000000" pitchFamily="34" charset="-128"/>
            </a:endParaRPr>
          </a:p>
          <a:p>
            <a:pPr>
              <a:lnSpc>
                <a:spcPts val="3175"/>
              </a:lnSpc>
              <a:spcBef>
                <a:spcPts val="2613"/>
              </a:spcBef>
              <a:buFontTx/>
              <a:buNone/>
            </a:pPr>
            <a:endParaRPr lang="en-US" altLang="en-US" dirty="0">
              <a:latin typeface="Trebuchet MS" panose="020B0703020202090204" pitchFamily="34" charset="0"/>
              <a:ea typeface="ヒラギノ角ゴ Pro W3" panose="020B0300000000000000" pitchFamily="34" charset="-128"/>
            </a:endParaRPr>
          </a:p>
          <a:p>
            <a:pPr>
              <a:lnSpc>
                <a:spcPts val="3175"/>
              </a:lnSpc>
              <a:spcBef>
                <a:spcPts val="2613"/>
              </a:spcBef>
            </a:pPr>
            <a:r>
              <a:rPr lang="en-US" altLang="en-US" dirty="0">
                <a:latin typeface="Trebuchet MS" panose="020B0703020202090204" pitchFamily="34" charset="0"/>
                <a:ea typeface="ヒラギノ角ゴ Pro W3" panose="020B0300000000000000" pitchFamily="34" charset="-128"/>
              </a:rPr>
              <a:t>Typical values of </a:t>
            </a:r>
            <a:r>
              <a:rPr lang="en-US" altLang="en-US" i="1" dirty="0">
                <a:latin typeface="Trebuchet MS" panose="020B0703020202090204" pitchFamily="34" charset="0"/>
                <a:ea typeface="ヒラギノ角ゴ Pro W3" panose="020B0300000000000000" pitchFamily="34" charset="-128"/>
              </a:rPr>
              <a:t>θ</a:t>
            </a:r>
            <a:r>
              <a:rPr lang="en-US" altLang="en-US" i="1" baseline="-25000" dirty="0">
                <a:latin typeface="Trebuchet MS" panose="020B0703020202090204" pitchFamily="34" charset="0"/>
                <a:ea typeface="ヒラギノ角ゴ Pro W3" panose="020B0300000000000000" pitchFamily="34" charset="-128"/>
              </a:rPr>
              <a:t>0</a:t>
            </a:r>
            <a:r>
              <a:rPr lang="en-US" altLang="en-US" dirty="0">
                <a:latin typeface="Trebuchet MS" panose="020B0703020202090204" pitchFamily="34" charset="0"/>
                <a:ea typeface="ヒラギノ角ゴ Pro W3" panose="020B0300000000000000" pitchFamily="34" charset="-128"/>
              </a:rPr>
              <a:t>  are a few arc sec at </a:t>
            </a:r>
            <a:r>
              <a:rPr lang="en-US" altLang="en-US" dirty="0" err="1">
                <a:latin typeface="Trebuchet MS" panose="020B0703020202090204" pitchFamily="34" charset="0"/>
                <a:ea typeface="ヒラギノ角ゴ Pro W3" panose="020B0300000000000000" pitchFamily="34" charset="-128"/>
              </a:rPr>
              <a:t>λ</a:t>
            </a:r>
            <a:r>
              <a:rPr lang="en-US" altLang="en-US" dirty="0">
                <a:latin typeface="Trebuchet MS" panose="020B0703020202090204" pitchFamily="34" charset="0"/>
                <a:ea typeface="ヒラギノ角ゴ Pro W3" panose="020B0300000000000000" pitchFamily="34" charset="-128"/>
              </a:rPr>
              <a:t> = 0.5 </a:t>
            </a:r>
            <a:r>
              <a:rPr lang="en-US" altLang="en-US" dirty="0" err="1">
                <a:latin typeface="Trebuchet MS" panose="020B0703020202090204" pitchFamily="34" charset="0"/>
                <a:ea typeface="ヒラギノ角ゴ Pro W3" panose="020B0300000000000000" pitchFamily="34" charset="-128"/>
              </a:rPr>
              <a:t>μm</a:t>
            </a:r>
            <a:r>
              <a:rPr lang="en-US" altLang="en-US" dirty="0">
                <a:latin typeface="Trebuchet MS" panose="020B0703020202090204" pitchFamily="34" charset="0"/>
                <a:ea typeface="ヒラギノ角ゴ Pro W3" panose="020B0300000000000000" pitchFamily="34" charset="-128"/>
              </a:rPr>
              <a:t>, </a:t>
            </a:r>
            <a:br>
              <a:rPr lang="en-US" altLang="en-US" dirty="0">
                <a:latin typeface="Trebuchet MS" panose="020B0703020202090204" pitchFamily="34" charset="0"/>
                <a:ea typeface="ヒラギノ角ゴ Pro W3" panose="020B0300000000000000" pitchFamily="34" charset="-128"/>
              </a:rPr>
            </a:br>
            <a:r>
              <a:rPr lang="en-US" altLang="en-US" dirty="0">
                <a:latin typeface="Trebuchet MS" panose="020B0703020202090204" pitchFamily="34" charset="0"/>
                <a:ea typeface="ヒラギノ角ゴ Pro W3" panose="020B0300000000000000" pitchFamily="34" charset="-128"/>
              </a:rPr>
              <a:t>15-20 arc sec at </a:t>
            </a:r>
            <a:r>
              <a:rPr lang="en-US" altLang="en-US" dirty="0" err="1">
                <a:latin typeface="Trebuchet MS" panose="020B0703020202090204" pitchFamily="34" charset="0"/>
                <a:ea typeface="ヒラギノ角ゴ Pro W3" panose="020B0300000000000000" pitchFamily="34" charset="-128"/>
              </a:rPr>
              <a:t>λ</a:t>
            </a:r>
            <a:r>
              <a:rPr lang="en-US" altLang="en-US" dirty="0">
                <a:latin typeface="Trebuchet MS" panose="020B0703020202090204" pitchFamily="34" charset="0"/>
                <a:ea typeface="ヒラギノ角ゴ Pro W3" panose="020B0300000000000000" pitchFamily="34" charset="-128"/>
              </a:rPr>
              <a:t> = 2 </a:t>
            </a:r>
            <a:r>
              <a:rPr lang="en-US" altLang="en-US" dirty="0" err="1">
                <a:latin typeface="Trebuchet MS" panose="020B0703020202090204" pitchFamily="34" charset="0"/>
                <a:ea typeface="ヒラギノ角ゴ Pro W3" panose="020B0300000000000000" pitchFamily="34" charset="-128"/>
              </a:rPr>
              <a:t>μm</a:t>
            </a:r>
            <a:endParaRPr lang="en-US" altLang="en-US" dirty="0">
              <a:latin typeface="Trebuchet MS" panose="020B0703020202090204" pitchFamily="34" charset="0"/>
              <a:ea typeface="ヒラギノ角ゴ Pro W3" panose="020B0300000000000000" pitchFamily="34" charset="-128"/>
            </a:endParaRPr>
          </a:p>
          <a:p>
            <a:pPr>
              <a:lnSpc>
                <a:spcPts val="3175"/>
              </a:lnSpc>
              <a:spcBef>
                <a:spcPts val="2613"/>
              </a:spcBef>
            </a:pPr>
            <a:endParaRPr lang="en-US" altLang="en-US" dirty="0">
              <a:latin typeface="Trebuchet MS" panose="020B0703020202090204" pitchFamily="34" charset="0"/>
              <a:ea typeface="ヒラギノ角ゴ Pro W3" panose="020B0300000000000000" pitchFamily="34" charset="-128"/>
            </a:endParaRPr>
          </a:p>
        </p:txBody>
      </p:sp>
      <p:graphicFrame>
        <p:nvGraphicFramePr>
          <p:cNvPr id="29699" name="Object 2">
            <a:extLst>
              <a:ext uri="{FF2B5EF4-FFF2-40B4-BE49-F238E27FC236}">
                <a16:creationId xmlns:a16="http://schemas.microsoft.com/office/drawing/2014/main" id="{6BAF68AB-BD6E-244A-9117-894EF6308984}"/>
              </a:ext>
            </a:extLst>
          </p:cNvPr>
          <p:cNvGraphicFramePr>
            <a:graphicFrameLocks noChangeAspect="1"/>
          </p:cNvGraphicFramePr>
          <p:nvPr/>
        </p:nvGraphicFramePr>
        <p:xfrm>
          <a:off x="2366963" y="2654300"/>
          <a:ext cx="2136775" cy="1028700"/>
        </p:xfrm>
        <a:graphic>
          <a:graphicData uri="http://schemas.openxmlformats.org/presentationml/2006/ole">
            <mc:AlternateContent xmlns:mc="http://schemas.openxmlformats.org/markup-compatibility/2006">
              <mc:Choice xmlns:v="urn:schemas-microsoft-com:vml" Requires="v">
                <p:oleObj spid="_x0000_s29716" name="Equation" r:id="rId3" imgW="1054100" imgH="508000" progId="Equation.DSMT4">
                  <p:embed/>
                </p:oleObj>
              </mc:Choice>
              <mc:Fallback>
                <p:oleObj name="Equation" r:id="rId3" imgW="1054100" imgH="508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3" y="2654300"/>
                        <a:ext cx="2136775" cy="10287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Text Box 7">
            <a:extLst>
              <a:ext uri="{FF2B5EF4-FFF2-40B4-BE49-F238E27FC236}">
                <a16:creationId xmlns:a16="http://schemas.microsoft.com/office/drawing/2014/main" id="{FD3D055D-ACBF-3443-B882-3C4DA22BB3B7}"/>
              </a:ext>
            </a:extLst>
          </p:cNvPr>
          <p:cNvSpPr txBox="1">
            <a:spLocks noChangeArrowheads="1"/>
          </p:cNvSpPr>
          <p:nvPr/>
        </p:nvSpPr>
        <p:spPr bwMode="auto">
          <a:xfrm>
            <a:off x="5380038" y="2970213"/>
            <a:ext cx="2062162" cy="400050"/>
          </a:xfrm>
          <a:prstGeom prst="rect">
            <a:avLst/>
          </a:prstGeom>
          <a:noFill/>
          <a:ln w="12700">
            <a:noFill/>
            <a:miter lim="800000"/>
            <a:headEnd type="none" w="sm" len="sm"/>
            <a:tailEnd type="none" w="sm" len="sm"/>
          </a:ln>
          <a:effectLst/>
        </p:spPr>
        <p:txBody>
          <a:bodyPr wrap="none" anchor="ctr">
            <a:spAutoFit/>
          </a:bodyPr>
          <a:lstStyle/>
          <a:p>
            <a:pPr algn="ctr">
              <a:defRPr/>
            </a:pPr>
            <a:r>
              <a:rPr lang="en-US" sz="2000" dirty="0">
                <a:latin typeface="+mn-lt"/>
                <a:ea typeface="ヒラギノ角ゴ Pro W3" charset="-128"/>
                <a:cs typeface="ヒラギノ角ゴ Pro W3" charset="-128"/>
              </a:rPr>
              <a:t>Hardy </a:t>
            </a:r>
            <a:r>
              <a:rPr lang="en-US" sz="2000" dirty="0" err="1">
                <a:latin typeface="+mn-lt"/>
                <a:ea typeface="ヒラギノ角ゴ Pro W3" charset="-128"/>
                <a:cs typeface="ヒラギノ角ゴ Pro W3" charset="-128"/>
              </a:rPr>
              <a:t>Eqn</a:t>
            </a:r>
            <a:r>
              <a:rPr lang="en-US" sz="2000" dirty="0">
                <a:latin typeface="+mn-lt"/>
                <a:ea typeface="ヒラギノ角ゴ Pro W3" charset="-128"/>
                <a:cs typeface="ヒラギノ角ゴ Pro W3" charset="-128"/>
              </a:rPr>
              <a:t> 3.104</a:t>
            </a:r>
          </a:p>
        </p:txBody>
      </p:sp>
      <p:sp>
        <p:nvSpPr>
          <p:cNvPr id="9" name="Oval 4">
            <a:extLst>
              <a:ext uri="{FF2B5EF4-FFF2-40B4-BE49-F238E27FC236}">
                <a16:creationId xmlns:a16="http://schemas.microsoft.com/office/drawing/2014/main" id="{9F67E275-472A-FF49-92BA-ABCA7233F11C}"/>
              </a:ext>
            </a:extLst>
          </p:cNvPr>
          <p:cNvSpPr>
            <a:spLocks noChangeArrowheads="1"/>
          </p:cNvSpPr>
          <p:nvPr/>
        </p:nvSpPr>
        <p:spPr bwMode="auto">
          <a:xfrm>
            <a:off x="3981450" y="2428875"/>
            <a:ext cx="596900" cy="736600"/>
          </a:xfrm>
          <a:prstGeom prst="ellipse">
            <a:avLst/>
          </a:prstGeom>
          <a:noFill/>
          <a:ln w="38100">
            <a:solidFill>
              <a:srgbClr val="FF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9718432-A9A4-9F45-BFB5-D4E74ED2DB88}"/>
              </a:ext>
            </a:extLst>
          </p:cNvPr>
          <p:cNvSpPr>
            <a:spLocks noGrp="1" noChangeArrowheads="1"/>
          </p:cNvSpPr>
          <p:nvPr>
            <p:ph type="title"/>
          </p:nvPr>
        </p:nvSpPr>
        <p:spPr/>
        <p:txBody>
          <a:bodyPr/>
          <a:lstStyle/>
          <a:p>
            <a:r>
              <a:rPr lang="en-US" altLang="en-US">
                <a:ea typeface="ヒラギノ角ゴ Pro W3" panose="020B0300000000000000" pitchFamily="34" charset="-128"/>
              </a:rPr>
              <a:t>Deformable mirror fitting error</a:t>
            </a:r>
          </a:p>
        </p:txBody>
      </p:sp>
      <p:sp>
        <p:nvSpPr>
          <p:cNvPr id="30722" name="Rectangle 3">
            <a:extLst>
              <a:ext uri="{FF2B5EF4-FFF2-40B4-BE49-F238E27FC236}">
                <a16:creationId xmlns:a16="http://schemas.microsoft.com/office/drawing/2014/main" id="{C96F74D4-DF51-ED46-9904-F22CA1BF0C8A}"/>
              </a:ext>
            </a:extLst>
          </p:cNvPr>
          <p:cNvSpPr>
            <a:spLocks noGrp="1" noChangeArrowheads="1"/>
          </p:cNvSpPr>
          <p:nvPr>
            <p:ph type="body" idx="1"/>
          </p:nvPr>
        </p:nvSpPr>
        <p:spPr/>
        <p:txBody>
          <a:bodyPr/>
          <a:lstStyle/>
          <a:p>
            <a:pPr>
              <a:lnSpc>
                <a:spcPct val="90000"/>
              </a:lnSpc>
            </a:pPr>
            <a:r>
              <a:rPr lang="en-US" altLang="en-US" sz="2000" b="0" dirty="0">
                <a:ea typeface="ヒラギノ角ゴ Pro W3" panose="020B0300000000000000" pitchFamily="34" charset="-128"/>
              </a:rPr>
              <a:t>Accuracy with which a deformable mirror with </a:t>
            </a:r>
            <a:r>
              <a:rPr lang="en-US" altLang="en-US" sz="2000" b="0" u="sng" dirty="0" err="1">
                <a:ea typeface="ヒラギノ角ゴ Pro W3" panose="020B0300000000000000" pitchFamily="34" charset="-128"/>
              </a:rPr>
              <a:t>subaperture</a:t>
            </a:r>
            <a:r>
              <a:rPr lang="en-US" altLang="en-US" sz="2000" b="0" dirty="0">
                <a:ea typeface="ヒラギノ角ゴ Pro W3" panose="020B0300000000000000" pitchFamily="34" charset="-128"/>
              </a:rPr>
              <a:t> diameter </a:t>
            </a:r>
            <a:r>
              <a:rPr lang="en-US" altLang="en-US" sz="2000" b="0" i="1" dirty="0">
                <a:ea typeface="ヒラギノ角ゴ Pro W3" panose="020B0300000000000000" pitchFamily="34" charset="-128"/>
              </a:rPr>
              <a:t>d</a:t>
            </a:r>
            <a:r>
              <a:rPr lang="en-US" altLang="en-US" sz="2000" b="0" dirty="0">
                <a:ea typeface="ヒラギノ角ゴ Pro W3" panose="020B0300000000000000" pitchFamily="34" charset="-128"/>
              </a:rPr>
              <a:t> can remove </a:t>
            </a:r>
            <a:r>
              <a:rPr lang="en-US" altLang="en-US" sz="2000" b="0" dirty="0" err="1">
                <a:ea typeface="ヒラギノ角ゴ Pro W3" panose="020B0300000000000000" pitchFamily="34" charset="-128"/>
              </a:rPr>
              <a:t>wavefront</a:t>
            </a:r>
            <a:r>
              <a:rPr lang="en-US" altLang="en-US" sz="2000" b="0" dirty="0">
                <a:ea typeface="ヒラギノ角ゴ Pro W3" panose="020B0300000000000000" pitchFamily="34" charset="-128"/>
              </a:rPr>
              <a:t> aberrations</a:t>
            </a:r>
          </a:p>
          <a:p>
            <a:pPr>
              <a:lnSpc>
                <a:spcPct val="90000"/>
              </a:lnSpc>
            </a:pPr>
            <a:r>
              <a:rPr lang="en-US" altLang="en-US" sz="2000" b="0" dirty="0">
                <a:ea typeface="ヒラギノ角ゴ Pro W3" panose="020B0300000000000000" pitchFamily="34" charset="-128"/>
              </a:rPr>
              <a:t>With a finite number of actuators, you can’t do a perfect fit to an arbitrary </a:t>
            </a:r>
            <a:r>
              <a:rPr lang="en-US" altLang="en-US" sz="2000" b="0" dirty="0" err="1">
                <a:ea typeface="ヒラギノ角ゴ Pro W3" panose="020B0300000000000000" pitchFamily="34" charset="-128"/>
              </a:rPr>
              <a:t>wavefront</a:t>
            </a:r>
            <a:endParaRPr lang="en-US" altLang="en-US" sz="2000" b="0" dirty="0">
              <a:ea typeface="ヒラギノ角ゴ Pro W3" panose="020B0300000000000000" pitchFamily="34" charset="-128"/>
            </a:endParaRPr>
          </a:p>
          <a:p>
            <a:pPr>
              <a:lnSpc>
                <a:spcPct val="90000"/>
              </a:lnSpc>
            </a:pPr>
            <a:endParaRPr lang="en-US" altLang="en-US" sz="2000" dirty="0">
              <a:ea typeface="ヒラギノ角ゴ Pro W3" panose="020B0300000000000000" pitchFamily="34" charset="-128"/>
            </a:endParaRPr>
          </a:p>
          <a:p>
            <a:pPr lvl="1" algn="ctr">
              <a:lnSpc>
                <a:spcPct val="90000"/>
              </a:lnSpc>
              <a:buFontTx/>
              <a:buNone/>
            </a:pPr>
            <a:endParaRPr lang="en-US" altLang="en-US" sz="2000" dirty="0">
              <a:ea typeface="ヒラギノ角ゴ Pro W3" panose="020B0300000000000000" pitchFamily="34" charset="-128"/>
            </a:endParaRPr>
          </a:p>
          <a:p>
            <a:pPr>
              <a:lnSpc>
                <a:spcPct val="90000"/>
              </a:lnSpc>
            </a:pPr>
            <a:endParaRPr lang="en-US" altLang="en-US" sz="2000" dirty="0">
              <a:ea typeface="ヒラギノ角ゴ Pro W3" panose="020B0300000000000000" pitchFamily="34" charset="-128"/>
            </a:endParaRPr>
          </a:p>
          <a:p>
            <a:pPr>
              <a:lnSpc>
                <a:spcPct val="90000"/>
              </a:lnSpc>
            </a:pPr>
            <a:r>
              <a:rPr lang="en-US" altLang="en-US" sz="2000" b="0" dirty="0">
                <a:ea typeface="ヒラギノ角ゴ Pro W3" panose="020B0300000000000000" pitchFamily="34" charset="-128"/>
              </a:rPr>
              <a:t>Constant  </a:t>
            </a:r>
            <a:r>
              <a:rPr lang="en-US" altLang="en-US" b="0" i="1" dirty="0" err="1">
                <a:latin typeface="Symbol" pitchFamily="2" charset="2"/>
                <a:ea typeface="ヒラギノ角ゴ Pro W3" panose="020B0300000000000000" pitchFamily="34" charset="-128"/>
              </a:rPr>
              <a:t>μ</a:t>
            </a:r>
            <a:r>
              <a:rPr lang="en-US" altLang="en-US" sz="2000" b="0" dirty="0">
                <a:ea typeface="ヒラギノ角ゴ Pro W3" panose="020B0300000000000000" pitchFamily="34" charset="-128"/>
              </a:rPr>
              <a:t>  depends on specific design of deformable mirror</a:t>
            </a:r>
          </a:p>
          <a:p>
            <a:pPr>
              <a:lnSpc>
                <a:spcPct val="90000"/>
              </a:lnSpc>
            </a:pPr>
            <a:r>
              <a:rPr lang="en-US" altLang="en-US" sz="2000" b="0" dirty="0">
                <a:ea typeface="ヒラギノ角ゴ Pro W3" panose="020B0300000000000000" pitchFamily="34" charset="-128"/>
              </a:rPr>
              <a:t>For segmented mirror that corrects tip, tilt, and piston (3 degrees of freedom per segment) </a:t>
            </a:r>
            <a:r>
              <a:rPr lang="en-US" altLang="en-US" sz="2000" b="0" i="1" dirty="0" err="1">
                <a:latin typeface="Symbol" pitchFamily="2" charset="2"/>
                <a:ea typeface="ヒラギノ角ゴ Pro W3" panose="020B0300000000000000" pitchFamily="34" charset="-128"/>
              </a:rPr>
              <a:t>μ</a:t>
            </a:r>
            <a:r>
              <a:rPr lang="en-US" altLang="en-US" sz="2000" b="0" dirty="0">
                <a:ea typeface="ヒラギノ角ゴ Pro W3" panose="020B0300000000000000" pitchFamily="34" charset="-128"/>
              </a:rPr>
              <a:t>  = 0.14</a:t>
            </a:r>
          </a:p>
          <a:p>
            <a:pPr>
              <a:lnSpc>
                <a:spcPct val="90000"/>
              </a:lnSpc>
            </a:pPr>
            <a:r>
              <a:rPr lang="en-US" altLang="en-US" sz="2000" b="0" dirty="0">
                <a:ea typeface="ヒラギノ角ゴ Pro W3" panose="020B0300000000000000" pitchFamily="34" charset="-128"/>
              </a:rPr>
              <a:t>For deformable mirror with continuous face-sheet,  </a:t>
            </a:r>
            <a:r>
              <a:rPr lang="en-US" altLang="en-US" b="0" i="1" dirty="0" err="1">
                <a:latin typeface="Symbol" pitchFamily="2" charset="2"/>
                <a:ea typeface="ヒラギノ角ゴ Pro W3" panose="020B0300000000000000" pitchFamily="34" charset="-128"/>
              </a:rPr>
              <a:t>μ</a:t>
            </a:r>
            <a:r>
              <a:rPr lang="en-US" altLang="en-US" sz="2000" b="0" dirty="0">
                <a:ea typeface="ヒラギノ角ゴ Pro W3" panose="020B0300000000000000" pitchFamily="34" charset="-128"/>
              </a:rPr>
              <a:t>   = 0.28</a:t>
            </a:r>
          </a:p>
          <a:p>
            <a:pPr>
              <a:lnSpc>
                <a:spcPct val="90000"/>
              </a:lnSpc>
            </a:pPr>
            <a:endParaRPr lang="en-US" altLang="en-US" sz="2000" dirty="0">
              <a:ea typeface="ヒラギノ角ゴ Pro W3" panose="020B0300000000000000" pitchFamily="34" charset="-128"/>
            </a:endParaRPr>
          </a:p>
        </p:txBody>
      </p:sp>
      <p:sp>
        <p:nvSpPr>
          <p:cNvPr id="61444" name="Oval 4">
            <a:extLst>
              <a:ext uri="{FF2B5EF4-FFF2-40B4-BE49-F238E27FC236}">
                <a16:creationId xmlns:a16="http://schemas.microsoft.com/office/drawing/2014/main" id="{98EA0B6B-0287-2F44-A3B2-50B114653F14}"/>
              </a:ext>
            </a:extLst>
          </p:cNvPr>
          <p:cNvSpPr>
            <a:spLocks noChangeArrowheads="1"/>
          </p:cNvSpPr>
          <p:nvPr/>
        </p:nvSpPr>
        <p:spPr bwMode="auto">
          <a:xfrm>
            <a:off x="5434013" y="2729865"/>
            <a:ext cx="596900" cy="736600"/>
          </a:xfrm>
          <a:prstGeom prst="ellipse">
            <a:avLst/>
          </a:prstGeom>
          <a:noFill/>
          <a:ln w="38100">
            <a:solidFill>
              <a:srgbClr val="FF020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pic>
        <p:nvPicPr>
          <p:cNvPr id="3" name="Picture 2">
            <a:extLst>
              <a:ext uri="{FF2B5EF4-FFF2-40B4-BE49-F238E27FC236}">
                <a16:creationId xmlns:a16="http://schemas.microsoft.com/office/drawing/2014/main" id="{45D52037-6D54-5141-9584-5C30C2EA5F46}"/>
              </a:ext>
            </a:extLst>
          </p:cNvPr>
          <p:cNvPicPr>
            <a:picLocks noChangeAspect="1"/>
          </p:cNvPicPr>
          <p:nvPr/>
        </p:nvPicPr>
        <p:blipFill>
          <a:blip r:embed="rId3"/>
          <a:stretch>
            <a:fillRect/>
          </a:stretch>
        </p:blipFill>
        <p:spPr>
          <a:xfrm>
            <a:off x="3318164" y="2895600"/>
            <a:ext cx="2579716" cy="13512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55E73E3-1FCF-FF4B-A63A-F44DF3835A3F}"/>
              </a:ext>
            </a:extLst>
          </p:cNvPr>
          <p:cNvSpPr>
            <a:spLocks noGrp="1" noChangeArrowheads="1"/>
          </p:cNvSpPr>
          <p:nvPr>
            <p:ph type="title"/>
          </p:nvPr>
        </p:nvSpPr>
        <p:spPr/>
        <p:txBody>
          <a:bodyPr/>
          <a:lstStyle/>
          <a:p>
            <a:r>
              <a:rPr lang="en-US" altLang="en-US">
                <a:ea typeface="ヒラギノ角ゴ Pro W3" panose="020B0300000000000000" pitchFamily="34" charset="-128"/>
              </a:rPr>
              <a:t>Error budget concept (sum of </a:t>
            </a:r>
            <a:r>
              <a:rPr lang="en-US" altLang="en-US">
                <a:latin typeface="Symbol" pitchFamily="2" charset="2"/>
                <a:ea typeface="ヒラギノ角ゴ Pro W3" panose="020B0300000000000000" pitchFamily="34" charset="-128"/>
              </a:rPr>
              <a:t>σ</a:t>
            </a:r>
            <a:r>
              <a:rPr lang="en-US" altLang="en-US" baseline="30000">
                <a:ea typeface="ヒラギノ角ゴ Pro W3" panose="020B0300000000000000" pitchFamily="34" charset="-128"/>
              </a:rPr>
              <a:t>2 </a:t>
            </a:r>
            <a:r>
              <a:rPr lang="ja-JP" altLang="en-US">
                <a:ea typeface="ヒラギノ角ゴ Pro W3" panose="020B0300000000000000" pitchFamily="34" charset="-128"/>
              </a:rPr>
              <a:t>’</a:t>
            </a:r>
            <a:r>
              <a:rPr lang="en-US" altLang="ja-JP">
                <a:ea typeface="ヒラギノ角ゴ Pro W3" panose="020B0300000000000000" pitchFamily="34" charset="-128"/>
              </a:rPr>
              <a:t>s)</a:t>
            </a:r>
            <a:endParaRPr lang="en-US" altLang="en-US">
              <a:ea typeface="ヒラギノ角ゴ Pro W3" panose="020B0300000000000000" pitchFamily="34" charset="-128"/>
            </a:endParaRPr>
          </a:p>
        </p:txBody>
      </p:sp>
      <p:sp>
        <p:nvSpPr>
          <p:cNvPr id="70659" name="Rectangle 3">
            <a:extLst>
              <a:ext uri="{FF2B5EF4-FFF2-40B4-BE49-F238E27FC236}">
                <a16:creationId xmlns:a16="http://schemas.microsoft.com/office/drawing/2014/main" id="{6D35971D-6F00-E64A-8DB6-08CB6D86E421}"/>
              </a:ext>
            </a:extLst>
          </p:cNvPr>
          <p:cNvSpPr>
            <a:spLocks noGrp="1" noChangeArrowheads="1"/>
          </p:cNvSpPr>
          <p:nvPr>
            <p:ph type="body" idx="1"/>
          </p:nvPr>
        </p:nvSpPr>
        <p:spPr>
          <a:xfrm>
            <a:off x="249238" y="1689100"/>
            <a:ext cx="8534400" cy="4876800"/>
          </a:xfrm>
        </p:spPr>
        <p:txBody>
          <a:bodyPr/>
          <a:lstStyle/>
          <a:p>
            <a:pPr algn="ctr">
              <a:lnSpc>
                <a:spcPct val="85000"/>
              </a:lnSpc>
              <a:spcBef>
                <a:spcPct val="0"/>
              </a:spcBef>
              <a:buClrTx/>
              <a:buSzTx/>
              <a:buFontTx/>
              <a:buNone/>
            </a:pPr>
            <a:endParaRPr lang="en-US" altLang="en-US" sz="2000" dirty="0">
              <a:ea typeface="ヒラギノ角ゴ Pro W3" panose="020B0300000000000000" pitchFamily="34" charset="-128"/>
            </a:endParaRPr>
          </a:p>
          <a:p>
            <a:pPr>
              <a:lnSpc>
                <a:spcPct val="120000"/>
              </a:lnSpc>
              <a:spcAft>
                <a:spcPts val="600"/>
              </a:spcAft>
            </a:pPr>
            <a:r>
              <a:rPr lang="en-US" altLang="en-US" sz="2000" b="0" dirty="0">
                <a:ea typeface="ヒラギノ角ゴ Pro W3" panose="020B0300000000000000" pitchFamily="34" charset="-128"/>
              </a:rPr>
              <a:t>There</a:t>
            </a:r>
            <a:r>
              <a:rPr lang="ja-JP" altLang="en-US" sz="2000" b="0">
                <a:ea typeface="ヒラギノ角ゴ Pro W3" panose="020B0300000000000000" pitchFamily="34" charset="-128"/>
              </a:rPr>
              <a:t>’</a:t>
            </a:r>
            <a:r>
              <a:rPr lang="en-US" altLang="ja-JP" sz="2000" b="0" dirty="0">
                <a:ea typeface="ヒラギノ角ゴ Pro W3" panose="020B0300000000000000" pitchFamily="34" charset="-128"/>
              </a:rPr>
              <a:t>s not much to be gained by making any particular term much smaller than all the others: try to roughly equalize all the terms</a:t>
            </a:r>
          </a:p>
          <a:p>
            <a:pPr>
              <a:lnSpc>
                <a:spcPct val="90000"/>
              </a:lnSpc>
              <a:spcBef>
                <a:spcPts val="2875"/>
              </a:spcBef>
              <a:spcAft>
                <a:spcPts val="600"/>
              </a:spcAft>
            </a:pPr>
            <a:r>
              <a:rPr lang="en-US" altLang="en-US" sz="2000" b="0" dirty="0">
                <a:ea typeface="ヒラギノ角ゴ Pro W3" panose="020B0300000000000000" pitchFamily="34" charset="-128"/>
              </a:rPr>
              <a:t>Individual terms we know so far:</a:t>
            </a:r>
          </a:p>
          <a:p>
            <a:pPr lvl="1">
              <a:lnSpc>
                <a:spcPct val="90000"/>
              </a:lnSpc>
              <a:spcBef>
                <a:spcPts val="1563"/>
              </a:spcBef>
              <a:spcAft>
                <a:spcPts val="2400"/>
              </a:spcAft>
            </a:pPr>
            <a:r>
              <a:rPr lang="en-US" altLang="en-US" sz="2000" b="0" dirty="0" err="1">
                <a:ea typeface="ヒラギノ角ゴ Pro W3" panose="020B0300000000000000" pitchFamily="34" charset="-128"/>
              </a:rPr>
              <a:t>Anisoplanatism</a:t>
            </a:r>
            <a:endParaRPr lang="en-US" altLang="en-US" sz="2800" b="0" i="1" baseline="30000" dirty="0">
              <a:effectLst>
                <a:outerShdw blurRad="38100" dist="38100" dir="2700000" algn="tl">
                  <a:srgbClr val="000000"/>
                </a:outerShdw>
              </a:effectLst>
              <a:latin typeface="Times" pitchFamily="2" charset="0"/>
              <a:ea typeface="ヒラギノ角ゴ Pro W3" panose="020B0300000000000000" pitchFamily="34" charset="-128"/>
            </a:endParaRPr>
          </a:p>
          <a:p>
            <a:pPr lvl="1">
              <a:lnSpc>
                <a:spcPct val="90000"/>
              </a:lnSpc>
              <a:spcAft>
                <a:spcPts val="2400"/>
              </a:spcAft>
            </a:pPr>
            <a:r>
              <a:rPr lang="en-US" altLang="en-US" sz="2000" b="0" dirty="0">
                <a:ea typeface="ヒラギノ角ゴ Pro W3" panose="020B0300000000000000" pitchFamily="34" charset="-128"/>
              </a:rPr>
              <a:t>Temporal error</a:t>
            </a:r>
            <a:endParaRPr lang="en-US" altLang="en-US" sz="2800" b="0" i="1" baseline="30000" dirty="0">
              <a:effectLst>
                <a:outerShdw blurRad="38100" dist="38100" dir="2700000" algn="tl">
                  <a:srgbClr val="000000"/>
                </a:outerShdw>
              </a:effectLst>
              <a:latin typeface="Times" pitchFamily="2" charset="0"/>
              <a:ea typeface="ヒラギノ角ゴ Pro W3" panose="020B0300000000000000" pitchFamily="34" charset="-128"/>
            </a:endParaRPr>
          </a:p>
          <a:p>
            <a:pPr lvl="1">
              <a:lnSpc>
                <a:spcPct val="90000"/>
              </a:lnSpc>
              <a:spcAft>
                <a:spcPts val="2400"/>
              </a:spcAft>
            </a:pPr>
            <a:r>
              <a:rPr lang="en-US" altLang="en-US" sz="2000" b="0" dirty="0">
                <a:ea typeface="ヒラギノ角ゴ Pro W3" panose="020B0300000000000000" pitchFamily="34" charset="-128"/>
              </a:rPr>
              <a:t>Fitting error</a:t>
            </a:r>
          </a:p>
          <a:p>
            <a:pPr lvl="1">
              <a:lnSpc>
                <a:spcPct val="90000"/>
              </a:lnSpc>
            </a:pPr>
            <a:endParaRPr lang="en-US" altLang="en-US" sz="2000" dirty="0">
              <a:ea typeface="ヒラギノ角ゴ Pro W3" panose="020B0300000000000000" pitchFamily="34" charset="-128"/>
            </a:endParaRPr>
          </a:p>
        </p:txBody>
      </p:sp>
      <p:graphicFrame>
        <p:nvGraphicFramePr>
          <p:cNvPr id="32771" name="Object 2">
            <a:extLst>
              <a:ext uri="{FF2B5EF4-FFF2-40B4-BE49-F238E27FC236}">
                <a16:creationId xmlns:a16="http://schemas.microsoft.com/office/drawing/2014/main" id="{B65C339D-60C1-5A42-8AFB-F3664BEF38A2}"/>
              </a:ext>
            </a:extLst>
          </p:cNvPr>
          <p:cNvGraphicFramePr>
            <a:graphicFrameLocks noChangeAspect="1"/>
          </p:cNvGraphicFramePr>
          <p:nvPr/>
        </p:nvGraphicFramePr>
        <p:xfrm>
          <a:off x="1687513" y="1436688"/>
          <a:ext cx="4670425" cy="574675"/>
        </p:xfrm>
        <a:graphic>
          <a:graphicData uri="http://schemas.openxmlformats.org/presentationml/2006/ole">
            <mc:AlternateContent xmlns:mc="http://schemas.openxmlformats.org/markup-compatibility/2006">
              <mc:Choice xmlns:v="urn:schemas-microsoft-com:vml" Requires="v">
                <p:oleObj spid="_x0000_s32823" name="Equation" r:id="rId4" imgW="2171700" imgH="266700" progId="Equation.DSMT4">
                  <p:embed/>
                </p:oleObj>
              </mc:Choice>
              <mc:Fallback>
                <p:oleObj name="Equation" r:id="rId4" imgW="2171700" imgH="266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513" y="1436688"/>
                        <a:ext cx="46704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72" name="Object 3">
            <a:extLst>
              <a:ext uri="{FF2B5EF4-FFF2-40B4-BE49-F238E27FC236}">
                <a16:creationId xmlns:a16="http://schemas.microsoft.com/office/drawing/2014/main" id="{D38BDE6B-2FE7-894D-A60A-93C73B999663}"/>
              </a:ext>
            </a:extLst>
          </p:cNvPr>
          <p:cNvGraphicFramePr>
            <a:graphicFrameLocks noChangeAspect="1"/>
          </p:cNvGraphicFramePr>
          <p:nvPr/>
        </p:nvGraphicFramePr>
        <p:xfrm>
          <a:off x="3132138" y="3790950"/>
          <a:ext cx="2076450" cy="523875"/>
        </p:xfrm>
        <a:graphic>
          <a:graphicData uri="http://schemas.openxmlformats.org/presentationml/2006/ole">
            <mc:AlternateContent xmlns:mc="http://schemas.openxmlformats.org/markup-compatibility/2006">
              <mc:Choice xmlns:v="urn:schemas-microsoft-com:vml" Requires="v">
                <p:oleObj spid="_x0000_s32824" name="Equation" r:id="rId6" imgW="1104900" imgH="279400" progId="Equation.DSMT4">
                  <p:embed/>
                </p:oleObj>
              </mc:Choice>
              <mc:Fallback>
                <p:oleObj name="Equation" r:id="rId6" imgW="1104900" imgH="279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3790950"/>
                        <a:ext cx="2076450" cy="523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2773" name="Object 4">
            <a:extLst>
              <a:ext uri="{FF2B5EF4-FFF2-40B4-BE49-F238E27FC236}">
                <a16:creationId xmlns:a16="http://schemas.microsoft.com/office/drawing/2014/main" id="{894FE1A4-97A7-B54B-B912-62AC26039E1C}"/>
              </a:ext>
            </a:extLst>
          </p:cNvPr>
          <p:cNvGraphicFramePr>
            <a:graphicFrameLocks noChangeAspect="1"/>
          </p:cNvGraphicFramePr>
          <p:nvPr/>
        </p:nvGraphicFramePr>
        <p:xfrm>
          <a:off x="3138488" y="4430713"/>
          <a:ext cx="2447925" cy="479425"/>
        </p:xfrm>
        <a:graphic>
          <a:graphicData uri="http://schemas.openxmlformats.org/presentationml/2006/ole">
            <mc:AlternateContent xmlns:mc="http://schemas.openxmlformats.org/markup-compatibility/2006">
              <mc:Choice xmlns:v="urn:schemas-microsoft-com:vml" Requires="v">
                <p:oleObj spid="_x0000_s32825" name="Equation" r:id="rId8" imgW="1358900" imgH="266700" progId="Equation.DSMT4">
                  <p:embed/>
                </p:oleObj>
              </mc:Choice>
              <mc:Fallback>
                <p:oleObj name="Equation" r:id="rId8" imgW="1358900" imgH="266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8488" y="4430713"/>
                        <a:ext cx="2447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73E65591-D590-D842-AD62-EF183C8AEEE6}"/>
              </a:ext>
            </a:extLst>
          </p:cNvPr>
          <p:cNvPicPr>
            <a:picLocks noChangeAspect="1"/>
          </p:cNvPicPr>
          <p:nvPr/>
        </p:nvPicPr>
        <p:blipFill>
          <a:blip r:embed="rId10"/>
          <a:stretch>
            <a:fillRect/>
          </a:stretch>
        </p:blipFill>
        <p:spPr>
          <a:xfrm>
            <a:off x="3322638" y="5026025"/>
            <a:ext cx="2101850" cy="581363"/>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5DD0-916F-2947-8C97-F4E15F4B071A}"/>
              </a:ext>
            </a:extLst>
          </p:cNvPr>
          <p:cNvSpPr>
            <a:spLocks noGrp="1"/>
          </p:cNvSpPr>
          <p:nvPr>
            <p:ph type="title"/>
          </p:nvPr>
        </p:nvSpPr>
        <p:spPr/>
        <p:txBody>
          <a:bodyPr/>
          <a:lstStyle/>
          <a:p>
            <a:r>
              <a:rPr lang="en-US" altLang="en-US">
                <a:ea typeface="ヒラギノ角ゴ Pro W3" panose="020B0300000000000000" pitchFamily="34" charset="-128"/>
              </a:rPr>
              <a:t>We will discuss other wavefront error terms in coming lectures</a:t>
            </a:r>
          </a:p>
        </p:txBody>
      </p:sp>
      <p:sp>
        <p:nvSpPr>
          <p:cNvPr id="93187" name="Content Placeholder 2">
            <a:extLst>
              <a:ext uri="{FF2B5EF4-FFF2-40B4-BE49-F238E27FC236}">
                <a16:creationId xmlns:a16="http://schemas.microsoft.com/office/drawing/2014/main" id="{A2B98CF2-49CA-6C4F-9F2A-C4B3443544F5}"/>
              </a:ext>
            </a:extLst>
          </p:cNvPr>
          <p:cNvSpPr>
            <a:spLocks noGrp="1"/>
          </p:cNvSpPr>
          <p:nvPr>
            <p:ph idx="1"/>
          </p:nvPr>
        </p:nvSpPr>
        <p:spPr>
          <a:xfrm>
            <a:off x="292100" y="1412240"/>
            <a:ext cx="8534400" cy="4876800"/>
          </a:xfrm>
        </p:spPr>
        <p:txBody>
          <a:bodyPr/>
          <a:lstStyle/>
          <a:p>
            <a:pPr>
              <a:lnSpc>
                <a:spcPct val="90000"/>
              </a:lnSpc>
              <a:spcBef>
                <a:spcPts val="2500"/>
              </a:spcBef>
            </a:pPr>
            <a:r>
              <a:rPr lang="en-US" altLang="en-US" b="0" dirty="0">
                <a:solidFill>
                  <a:srgbClr val="FFCD7F"/>
                </a:solidFill>
                <a:effectLst>
                  <a:outerShdw blurRad="38100" dist="38100" dir="2700000" algn="tl">
                    <a:srgbClr val="000000"/>
                  </a:outerShdw>
                </a:effectLst>
                <a:ea typeface="ヒラギノ角ゴ Pro W3" panose="020B0300000000000000" pitchFamily="34" charset="-128"/>
              </a:rPr>
              <a:t>Measurement error</a:t>
            </a:r>
            <a:r>
              <a:rPr lang="en-US" altLang="en-US" b="0" dirty="0">
                <a:ea typeface="ヒラギノ角ゴ Pro W3" panose="020B0300000000000000" pitchFamily="34" charset="-128"/>
              </a:rPr>
              <a:t> </a:t>
            </a:r>
          </a:p>
          <a:p>
            <a:pPr lvl="1">
              <a:lnSpc>
                <a:spcPct val="90000"/>
              </a:lnSpc>
            </a:pPr>
            <a:r>
              <a:rPr lang="en-US" altLang="en-US" b="0" dirty="0" err="1">
                <a:ea typeface="ヒラギノ角ゴ Pro W3" panose="020B0300000000000000" pitchFamily="34" charset="-128"/>
              </a:rPr>
              <a:t>Wavefront</a:t>
            </a:r>
            <a:r>
              <a:rPr lang="en-US" altLang="en-US" b="0" dirty="0">
                <a:ea typeface="ヒラギノ角ゴ Pro W3" panose="020B0300000000000000" pitchFamily="34" charset="-128"/>
              </a:rPr>
              <a:t> sensor </a:t>
            </a:r>
            <a:r>
              <a:rPr lang="en-US" altLang="en-US" b="0" dirty="0" err="1">
                <a:ea typeface="ヒラギノ角ゴ Pro W3" panose="020B0300000000000000" pitchFamily="34" charset="-128"/>
              </a:rPr>
              <a:t>doesn</a:t>
            </a:r>
            <a:r>
              <a:rPr lang="ja-JP" altLang="en-US" b="0">
                <a:ea typeface="ヒラギノ角ゴ Pro W3" panose="020B0300000000000000" pitchFamily="34" charset="-128"/>
              </a:rPr>
              <a:t>’</a:t>
            </a:r>
            <a:r>
              <a:rPr lang="en-US" altLang="ja-JP" b="0" dirty="0">
                <a:ea typeface="ヒラギノ角ゴ Pro W3" panose="020B0300000000000000" pitchFamily="34" charset="-128"/>
              </a:rPr>
              <a:t>t make perfect measurements</a:t>
            </a:r>
          </a:p>
          <a:p>
            <a:pPr lvl="1">
              <a:lnSpc>
                <a:spcPct val="90000"/>
              </a:lnSpc>
            </a:pPr>
            <a:r>
              <a:rPr lang="en-US" altLang="en-US" b="0" dirty="0">
                <a:ea typeface="ヒラギノ角ゴ Pro W3" panose="020B0300000000000000" pitchFamily="34" charset="-128"/>
              </a:rPr>
              <a:t>Finite signal to noise ratio, optical limitations, …</a:t>
            </a:r>
          </a:p>
          <a:p>
            <a:pPr>
              <a:lnSpc>
                <a:spcPct val="90000"/>
              </a:lnSpc>
              <a:spcBef>
                <a:spcPts val="2500"/>
              </a:spcBef>
            </a:pPr>
            <a:r>
              <a:rPr lang="en-US" altLang="en-US" b="0" dirty="0">
                <a:solidFill>
                  <a:srgbClr val="FFCD7F"/>
                </a:solidFill>
                <a:effectLst>
                  <a:outerShdw blurRad="38100" dist="38100" dir="2700000" algn="tl">
                    <a:srgbClr val="000000"/>
                  </a:outerShdw>
                </a:effectLst>
                <a:ea typeface="ヒラギノ角ゴ Pro W3" panose="020B0300000000000000" pitchFamily="34" charset="-128"/>
              </a:rPr>
              <a:t>Non-common-path errors</a:t>
            </a:r>
          </a:p>
          <a:p>
            <a:pPr lvl="1">
              <a:lnSpc>
                <a:spcPct val="90000"/>
              </a:lnSpc>
            </a:pPr>
            <a:r>
              <a:rPr lang="en-US" altLang="en-US" b="0" dirty="0">
                <a:ea typeface="ヒラギノ角ゴ Pro W3" panose="020B0300000000000000" pitchFamily="34" charset="-128"/>
              </a:rPr>
              <a:t>Calibration of different optical paths between science instrument and </a:t>
            </a:r>
            <a:r>
              <a:rPr lang="en-US" altLang="en-US" b="0" dirty="0" err="1">
                <a:ea typeface="ヒラギノ角ゴ Pro W3" panose="020B0300000000000000" pitchFamily="34" charset="-128"/>
              </a:rPr>
              <a:t>wavefront</a:t>
            </a:r>
            <a:r>
              <a:rPr lang="en-US" altLang="en-US" b="0" dirty="0">
                <a:ea typeface="ヒラギノ角ゴ Pro W3" panose="020B0300000000000000" pitchFamily="34" charset="-128"/>
              </a:rPr>
              <a:t> sensor </a:t>
            </a:r>
            <a:r>
              <a:rPr lang="en-US" altLang="en-US" b="0" dirty="0" err="1">
                <a:ea typeface="ヒラギノ角ゴ Pro W3" panose="020B0300000000000000" pitchFamily="34" charset="-128"/>
              </a:rPr>
              <a:t>isn</a:t>
            </a:r>
            <a:r>
              <a:rPr lang="ja-JP" altLang="en-US" b="0">
                <a:ea typeface="ヒラギノ角ゴ Pro W3" panose="020B0300000000000000" pitchFamily="34" charset="-128"/>
              </a:rPr>
              <a:t>’</a:t>
            </a:r>
            <a:r>
              <a:rPr lang="en-US" altLang="ja-JP" b="0" dirty="0">
                <a:ea typeface="ヒラギノ角ゴ Pro W3" panose="020B0300000000000000" pitchFamily="34" charset="-128"/>
              </a:rPr>
              <a:t>t perfect</a:t>
            </a:r>
          </a:p>
          <a:p>
            <a:pPr>
              <a:lnSpc>
                <a:spcPct val="90000"/>
              </a:lnSpc>
              <a:spcBef>
                <a:spcPts val="2500"/>
              </a:spcBef>
            </a:pPr>
            <a:r>
              <a:rPr lang="en-US" altLang="en-US" b="0" dirty="0">
                <a:solidFill>
                  <a:srgbClr val="FFCD7F"/>
                </a:solidFill>
                <a:effectLst>
                  <a:outerShdw blurRad="38100" dist="38100" dir="2700000" algn="tl">
                    <a:srgbClr val="000000"/>
                  </a:outerShdw>
                </a:effectLst>
                <a:ea typeface="ヒラギノ角ゴ Pro W3" panose="020B0300000000000000" pitchFamily="34" charset="-128"/>
              </a:rPr>
              <a:t>Calibration errors</a:t>
            </a:r>
            <a:endParaRPr lang="en-US" altLang="en-US" b="0" dirty="0">
              <a:ea typeface="ヒラギノ角ゴ Pro W3" panose="020B0300000000000000" pitchFamily="34" charset="-128"/>
            </a:endParaRPr>
          </a:p>
          <a:p>
            <a:pPr lvl="1">
              <a:lnSpc>
                <a:spcPct val="90000"/>
              </a:lnSpc>
            </a:pPr>
            <a:r>
              <a:rPr lang="en-US" altLang="en-US" b="0" dirty="0">
                <a:ea typeface="ヒラギノ角ゴ Pro W3" panose="020B0300000000000000" pitchFamily="34" charset="-128"/>
              </a:rPr>
              <a:t>What deformable mirror shape would correspond to a perfectly flat </a:t>
            </a:r>
            <a:r>
              <a:rPr lang="en-US" altLang="en-US" b="0" dirty="0" err="1">
                <a:ea typeface="ヒラギノ角ゴ Pro W3" panose="020B0300000000000000" pitchFamily="34" charset="-128"/>
              </a:rPr>
              <a:t>wavefront</a:t>
            </a:r>
            <a:r>
              <a:rPr lang="en-US" altLang="en-US" b="0" dirty="0">
                <a:ea typeface="ヒラギノ角ゴ Pro W3" panose="020B0300000000000000" pitchFamily="34" charset="-128"/>
              </a:rPr>
              <a:t>?</a:t>
            </a:r>
          </a:p>
          <a:p>
            <a:pPr>
              <a:lnSpc>
                <a:spcPct val="90000"/>
              </a:lnSpc>
            </a:pPr>
            <a:r>
              <a:rPr lang="en-US" altLang="en-US" b="0" dirty="0">
                <a:solidFill>
                  <a:srgbClr val="FFCD7F"/>
                </a:solidFill>
                <a:effectLst>
                  <a:outerShdw blurRad="38100" dist="38100" dir="2700000" algn="tl">
                    <a:srgbClr val="000000"/>
                  </a:outerShdw>
                </a:effectLst>
                <a:ea typeface="ヒラギノ角ゴ Pro W3" panose="020B0300000000000000" pitchFamily="34" charset="-128"/>
              </a:rPr>
              <a:t>Tip-Tilt errors</a:t>
            </a:r>
          </a:p>
          <a:p>
            <a:pPr lvl="1">
              <a:lnSpc>
                <a:spcPct val="90000"/>
              </a:lnSpc>
            </a:pPr>
            <a:r>
              <a:rPr lang="en-US" altLang="en-US" b="0" dirty="0">
                <a:ea typeface="ヒラギノ角ゴ Pro W3" panose="020B0300000000000000" pitchFamily="34" charset="-128"/>
              </a:rPr>
              <a:t>Need to rephrase these in terms of </a:t>
            </a:r>
            <a:r>
              <a:rPr lang="en-US" altLang="en-US" b="0" dirty="0" err="1">
                <a:ea typeface="ヒラギノ角ゴ Pro W3" panose="020B0300000000000000" pitchFamily="34" charset="-128"/>
              </a:rPr>
              <a:t>wavefront</a:t>
            </a:r>
            <a:r>
              <a:rPr lang="en-US" altLang="en-US" b="0" dirty="0">
                <a:ea typeface="ヒラギノ角ゴ Pro W3" panose="020B0300000000000000" pitchFamily="34" charset="-128"/>
              </a:rPr>
              <a:t> error rather than angle of arrival variance</a:t>
            </a:r>
          </a:p>
          <a:p>
            <a:pPr>
              <a:lnSpc>
                <a:spcPct val="90000"/>
              </a:lnSpc>
            </a:pPr>
            <a:endParaRPr lang="en-US" altLang="en-US" b="0" dirty="0">
              <a:ea typeface="ヒラギノ角ゴ Pro W3" panose="020B0300000000000000"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DD99E4D-D52C-9C42-AA17-FB2C6C962DA4}"/>
              </a:ext>
            </a:extLst>
          </p:cNvPr>
          <p:cNvSpPr>
            <a:spLocks noGrp="1" noChangeArrowheads="1"/>
          </p:cNvSpPr>
          <p:nvPr>
            <p:ph type="title"/>
          </p:nvPr>
        </p:nvSpPr>
        <p:spPr>
          <a:xfrm>
            <a:off x="293688" y="146050"/>
            <a:ext cx="7162800" cy="1295400"/>
          </a:xfrm>
        </p:spPr>
        <p:txBody>
          <a:bodyPr/>
          <a:lstStyle/>
          <a:p>
            <a:r>
              <a:rPr lang="en-US" altLang="en-US">
                <a:ea typeface="ヒラギノ角ゴ Pro W3" panose="020B0300000000000000" pitchFamily="34" charset="-128"/>
              </a:rPr>
              <a:t>Error budget so far</a:t>
            </a:r>
          </a:p>
        </p:txBody>
      </p:sp>
      <p:sp>
        <p:nvSpPr>
          <p:cNvPr id="71683" name="Rectangle 3">
            <a:extLst>
              <a:ext uri="{FF2B5EF4-FFF2-40B4-BE49-F238E27FC236}">
                <a16:creationId xmlns:a16="http://schemas.microsoft.com/office/drawing/2014/main" id="{11336DB6-F67E-5F48-86F4-05330CE1B2E1}"/>
              </a:ext>
            </a:extLst>
          </p:cNvPr>
          <p:cNvSpPr>
            <a:spLocks noGrp="1" noChangeArrowheads="1"/>
          </p:cNvSpPr>
          <p:nvPr>
            <p:ph type="body" idx="1"/>
          </p:nvPr>
        </p:nvSpPr>
        <p:spPr>
          <a:xfrm>
            <a:off x="109538" y="1506538"/>
            <a:ext cx="8839200" cy="4851400"/>
          </a:xfrm>
        </p:spPr>
        <p:txBody>
          <a:bodyPr/>
          <a:lstStyle/>
          <a:p>
            <a:pPr>
              <a:buFontTx/>
              <a:buNone/>
              <a:defRPr/>
            </a:pPr>
            <a:endParaRPr lang="en-US" sz="3200" dirty="0">
              <a:effectLst>
                <a:outerShdw blurRad="38100" dist="38100" dir="2700000" algn="tl">
                  <a:srgbClr val="000000"/>
                </a:outerShdw>
              </a:effectLst>
              <a:ea typeface="ヒラギノ角ゴ Pro W3" charset="0"/>
              <a:cs typeface="ヒラギノ角ゴ Pro W3" charset="0"/>
            </a:endParaRPr>
          </a:p>
          <a:p>
            <a:pPr>
              <a:buFontTx/>
              <a:buNone/>
              <a:defRPr/>
            </a:pPr>
            <a:endParaRPr lang="en-US" sz="3200" baseline="30000" dirty="0">
              <a:effectLst>
                <a:outerShdw blurRad="38100" dist="38100" dir="2700000" algn="tl">
                  <a:srgbClr val="000000"/>
                </a:outerShdw>
              </a:effectLst>
              <a:latin typeface="Times" charset="0"/>
              <a:ea typeface="ヒラギノ角ゴ Pro W3" charset="0"/>
              <a:cs typeface="ヒラギノ角ゴ Pro W3" charset="0"/>
            </a:endParaRPr>
          </a:p>
        </p:txBody>
      </p:sp>
      <p:sp>
        <p:nvSpPr>
          <p:cNvPr id="35843" name="Line 4">
            <a:extLst>
              <a:ext uri="{FF2B5EF4-FFF2-40B4-BE49-F238E27FC236}">
                <a16:creationId xmlns:a16="http://schemas.microsoft.com/office/drawing/2014/main" id="{B87B73E2-57A9-6C4F-8A3D-D6B86CCEDEA0}"/>
              </a:ext>
            </a:extLst>
          </p:cNvPr>
          <p:cNvSpPr>
            <a:spLocks noChangeShapeType="1"/>
          </p:cNvSpPr>
          <p:nvPr/>
        </p:nvSpPr>
        <p:spPr bwMode="auto">
          <a:xfrm>
            <a:off x="5411788" y="2982913"/>
            <a:ext cx="427037" cy="1185862"/>
          </a:xfrm>
          <a:prstGeom prst="line">
            <a:avLst/>
          </a:prstGeom>
          <a:noFill/>
          <a:ln w="38100">
            <a:solidFill>
              <a:srgbClr val="FFAF18"/>
            </a:solidFill>
            <a:round/>
            <a:headEnd type="triangle" w="med" len="med"/>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44" name="Line 5">
            <a:extLst>
              <a:ext uri="{FF2B5EF4-FFF2-40B4-BE49-F238E27FC236}">
                <a16:creationId xmlns:a16="http://schemas.microsoft.com/office/drawing/2014/main" id="{AC68658E-3F44-B64E-A498-11A09D8E4F30}"/>
              </a:ext>
            </a:extLst>
          </p:cNvPr>
          <p:cNvSpPr>
            <a:spLocks noChangeShapeType="1"/>
          </p:cNvSpPr>
          <p:nvPr/>
        </p:nvSpPr>
        <p:spPr bwMode="auto">
          <a:xfrm flipH="1">
            <a:off x="6875463" y="2981325"/>
            <a:ext cx="474662" cy="1165225"/>
          </a:xfrm>
          <a:prstGeom prst="line">
            <a:avLst/>
          </a:prstGeom>
          <a:noFill/>
          <a:ln w="38100">
            <a:solidFill>
              <a:srgbClr val="FFAF18"/>
            </a:solidFill>
            <a:round/>
            <a:headEnd type="triangle" w="med" len="med"/>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71686" name="Text Box 6">
            <a:extLst>
              <a:ext uri="{FF2B5EF4-FFF2-40B4-BE49-F238E27FC236}">
                <a16:creationId xmlns:a16="http://schemas.microsoft.com/office/drawing/2014/main" id="{03292893-CD46-884D-92EE-208B1EB3C1AD}"/>
              </a:ext>
            </a:extLst>
          </p:cNvPr>
          <p:cNvSpPr txBox="1">
            <a:spLocks noChangeArrowheads="1"/>
          </p:cNvSpPr>
          <p:nvPr/>
        </p:nvSpPr>
        <p:spPr bwMode="auto">
          <a:xfrm>
            <a:off x="5419725" y="4357688"/>
            <a:ext cx="2770188" cy="831850"/>
          </a:xfrm>
          <a:prstGeom prst="rect">
            <a:avLst/>
          </a:prstGeom>
          <a:noFill/>
          <a:ln w="12700">
            <a:noFill/>
            <a:miter lim="800000"/>
            <a:headEnd type="none" w="sm" len="sm"/>
            <a:tailEnd type="none" w="sm" len="sm"/>
          </a:ln>
          <a:effectLst/>
        </p:spPr>
        <p:txBody>
          <a:bodyPr anchor="ctr">
            <a:spAutoFit/>
          </a:bodyPr>
          <a:lstStyle/>
          <a:p>
            <a:pPr algn="ctr">
              <a:defRPr/>
            </a:pPr>
            <a:r>
              <a:rPr lang="en-US" dirty="0">
                <a:latin typeface="+mn-lt"/>
                <a:ea typeface="ヒラギノ角ゴ Pro W3" charset="-128"/>
                <a:cs typeface="ヒラギノ角ゴ Pro W3" charset="-128"/>
              </a:rPr>
              <a:t>Still need to work these out</a:t>
            </a:r>
          </a:p>
        </p:txBody>
      </p:sp>
      <p:sp>
        <p:nvSpPr>
          <p:cNvPr id="35846" name="Text Box 7">
            <a:extLst>
              <a:ext uri="{FF2B5EF4-FFF2-40B4-BE49-F238E27FC236}">
                <a16:creationId xmlns:a16="http://schemas.microsoft.com/office/drawing/2014/main" id="{4BAB8399-D5D7-2646-91CB-1EFB3C5B85C7}"/>
              </a:ext>
            </a:extLst>
          </p:cNvPr>
          <p:cNvSpPr txBox="1">
            <a:spLocks noChangeArrowheads="1"/>
          </p:cNvSpPr>
          <p:nvPr/>
        </p:nvSpPr>
        <p:spPr bwMode="auto">
          <a:xfrm>
            <a:off x="1462088" y="3081338"/>
            <a:ext cx="549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3200" b="1">
                <a:solidFill>
                  <a:srgbClr val="FFAF18"/>
                </a:solidFill>
              </a:rPr>
              <a:t>√</a:t>
            </a:r>
            <a:endParaRPr lang="en-US" altLang="en-US" sz="3200">
              <a:solidFill>
                <a:srgbClr val="FFAF18"/>
              </a:solidFill>
            </a:endParaRPr>
          </a:p>
        </p:txBody>
      </p:sp>
      <p:sp>
        <p:nvSpPr>
          <p:cNvPr id="35847" name="Text Box 8">
            <a:extLst>
              <a:ext uri="{FF2B5EF4-FFF2-40B4-BE49-F238E27FC236}">
                <a16:creationId xmlns:a16="http://schemas.microsoft.com/office/drawing/2014/main" id="{E2863F63-2949-6243-BBDD-4DAEE05404AB}"/>
              </a:ext>
            </a:extLst>
          </p:cNvPr>
          <p:cNvSpPr txBox="1">
            <a:spLocks noChangeArrowheads="1"/>
          </p:cNvSpPr>
          <p:nvPr/>
        </p:nvSpPr>
        <p:spPr bwMode="auto">
          <a:xfrm>
            <a:off x="2508250" y="3094038"/>
            <a:ext cx="549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3200" b="1">
                <a:solidFill>
                  <a:srgbClr val="FFAF18"/>
                </a:solidFill>
              </a:rPr>
              <a:t>√</a:t>
            </a:r>
            <a:endParaRPr lang="en-US" altLang="en-US" sz="3200">
              <a:solidFill>
                <a:srgbClr val="FFAF18"/>
              </a:solidFill>
            </a:endParaRPr>
          </a:p>
        </p:txBody>
      </p:sp>
      <p:sp>
        <p:nvSpPr>
          <p:cNvPr id="35848" name="Text Box 9">
            <a:extLst>
              <a:ext uri="{FF2B5EF4-FFF2-40B4-BE49-F238E27FC236}">
                <a16:creationId xmlns:a16="http://schemas.microsoft.com/office/drawing/2014/main" id="{D66898E2-47D1-9348-AF95-273DEF325990}"/>
              </a:ext>
            </a:extLst>
          </p:cNvPr>
          <p:cNvSpPr txBox="1">
            <a:spLocks noChangeArrowheads="1"/>
          </p:cNvSpPr>
          <p:nvPr/>
        </p:nvSpPr>
        <p:spPr bwMode="auto">
          <a:xfrm>
            <a:off x="3798888" y="3070225"/>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3200" b="1">
                <a:solidFill>
                  <a:srgbClr val="FFAF18"/>
                </a:solidFill>
              </a:rPr>
              <a:t>√</a:t>
            </a:r>
            <a:endParaRPr lang="en-US" altLang="en-US" sz="3200">
              <a:solidFill>
                <a:srgbClr val="FFAF18"/>
              </a:solidFill>
            </a:endParaRPr>
          </a:p>
        </p:txBody>
      </p:sp>
      <p:graphicFrame>
        <p:nvGraphicFramePr>
          <p:cNvPr id="35849" name="Object 2">
            <a:extLst>
              <a:ext uri="{FF2B5EF4-FFF2-40B4-BE49-F238E27FC236}">
                <a16:creationId xmlns:a16="http://schemas.microsoft.com/office/drawing/2014/main" id="{85372BDD-685F-8245-8B6B-476DDB5BF888}"/>
              </a:ext>
            </a:extLst>
          </p:cNvPr>
          <p:cNvGraphicFramePr>
            <a:graphicFrameLocks noChangeAspect="1"/>
          </p:cNvGraphicFramePr>
          <p:nvPr/>
        </p:nvGraphicFramePr>
        <p:xfrm>
          <a:off x="466725" y="2416175"/>
          <a:ext cx="7993063" cy="579438"/>
        </p:xfrm>
        <a:graphic>
          <a:graphicData uri="http://schemas.openxmlformats.org/presentationml/2006/ole">
            <mc:AlternateContent xmlns:mc="http://schemas.openxmlformats.org/markup-compatibility/2006">
              <mc:Choice xmlns:v="urn:schemas-microsoft-com:vml" Requires="v">
                <p:oleObj spid="_x0000_s35866" name="Equation" r:id="rId4" imgW="3505200" imgH="254000" progId="Equation.DSMT4">
                  <p:embed/>
                </p:oleObj>
              </mc:Choice>
              <mc:Fallback>
                <p:oleObj name="Equation" r:id="rId4" imgW="3505200" imgH="254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2416175"/>
                        <a:ext cx="79930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0" name="Line 11">
            <a:extLst>
              <a:ext uri="{FF2B5EF4-FFF2-40B4-BE49-F238E27FC236}">
                <a16:creationId xmlns:a16="http://schemas.microsoft.com/office/drawing/2014/main" id="{A3E1CDF6-B954-784D-A99C-168FE34B4AC3}"/>
              </a:ext>
            </a:extLst>
          </p:cNvPr>
          <p:cNvSpPr>
            <a:spLocks noChangeShapeType="1"/>
          </p:cNvSpPr>
          <p:nvPr/>
        </p:nvSpPr>
        <p:spPr bwMode="auto">
          <a:xfrm>
            <a:off x="6191250" y="2963863"/>
            <a:ext cx="209550" cy="1214437"/>
          </a:xfrm>
          <a:prstGeom prst="line">
            <a:avLst/>
          </a:prstGeom>
          <a:noFill/>
          <a:ln w="38100">
            <a:solidFill>
              <a:srgbClr val="FFAF18"/>
            </a:solidFill>
            <a:round/>
            <a:headEnd type="triangle" w="med" len="med"/>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71692" name="Text Box 12">
            <a:extLst>
              <a:ext uri="{FF2B5EF4-FFF2-40B4-BE49-F238E27FC236}">
                <a16:creationId xmlns:a16="http://schemas.microsoft.com/office/drawing/2014/main" id="{F73DBE49-F291-2F4F-897C-FA6FA480EABD}"/>
              </a:ext>
            </a:extLst>
          </p:cNvPr>
          <p:cNvSpPr txBox="1">
            <a:spLocks noChangeArrowheads="1"/>
          </p:cNvSpPr>
          <p:nvPr/>
        </p:nvSpPr>
        <p:spPr bwMode="auto">
          <a:xfrm>
            <a:off x="762000" y="5568950"/>
            <a:ext cx="5865813" cy="720725"/>
          </a:xfrm>
          <a:prstGeom prst="rect">
            <a:avLst/>
          </a:prstGeom>
          <a:solidFill>
            <a:srgbClr val="FFF9BB"/>
          </a:solidFill>
          <a:ln w="19050">
            <a:solidFill>
              <a:schemeClr val="tx2"/>
            </a:solidFill>
            <a:miter lim="800000"/>
            <a:headEnd/>
            <a:tailEnd/>
          </a:ln>
        </p:spPr>
        <p:txBody>
          <a:bodyP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2000" b="1">
                <a:solidFill>
                  <a:srgbClr val="000090"/>
                </a:solidFill>
                <a:latin typeface="Trebuchet MS Bold" panose="020B0603020202020204" pitchFamily="34" charset="0"/>
              </a:rPr>
              <a:t>Try to </a:t>
            </a:r>
            <a:r>
              <a:rPr lang="ja-JP" altLang="en-US" sz="2000" b="1">
                <a:solidFill>
                  <a:srgbClr val="000090"/>
                </a:solidFill>
                <a:latin typeface="Trebuchet MS Bold" panose="020B0603020202020204" pitchFamily="34" charset="0"/>
              </a:rPr>
              <a:t>“</a:t>
            </a:r>
            <a:r>
              <a:rPr lang="en-US" altLang="ja-JP" sz="2000" b="1">
                <a:solidFill>
                  <a:srgbClr val="000090"/>
                </a:solidFill>
                <a:latin typeface="Trebuchet MS Bold" panose="020B0603020202020204" pitchFamily="34" charset="0"/>
              </a:rPr>
              <a:t>balance</a:t>
            </a:r>
            <a:r>
              <a:rPr lang="ja-JP" altLang="en-US" sz="2000" b="1">
                <a:solidFill>
                  <a:srgbClr val="000090"/>
                </a:solidFill>
                <a:latin typeface="Trebuchet MS Bold" panose="020B0603020202020204" pitchFamily="34" charset="0"/>
              </a:rPr>
              <a:t>”</a:t>
            </a:r>
            <a:r>
              <a:rPr lang="en-US" altLang="ja-JP" sz="2000" b="1">
                <a:solidFill>
                  <a:srgbClr val="000090"/>
                </a:solidFill>
                <a:latin typeface="Trebuchet MS Bold" panose="020B0603020202020204" pitchFamily="34" charset="0"/>
              </a:rPr>
              <a:t> error terms: if one is big, </a:t>
            </a:r>
            <a:br>
              <a:rPr lang="en-US" altLang="ja-JP" sz="2000" b="1">
                <a:solidFill>
                  <a:srgbClr val="000090"/>
                </a:solidFill>
                <a:latin typeface="Trebuchet MS Bold" panose="020B0603020202020204" pitchFamily="34" charset="0"/>
              </a:rPr>
            </a:br>
            <a:r>
              <a:rPr lang="en-US" altLang="ja-JP" sz="2000" b="1">
                <a:solidFill>
                  <a:srgbClr val="000090"/>
                </a:solidFill>
                <a:latin typeface="Trebuchet MS Bold" panose="020B0603020202020204" pitchFamily="34" charset="0"/>
              </a:rPr>
              <a:t>no point struggling to make the others tiny</a:t>
            </a:r>
            <a:endParaRPr lang="en-US" altLang="en-US" sz="2000" b="1">
              <a:solidFill>
                <a:srgbClr val="000090"/>
              </a:solidFill>
              <a:latin typeface="Trebuchet MS Bold" panose="020B0603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a:extLst>
              <a:ext uri="{FF2B5EF4-FFF2-40B4-BE49-F238E27FC236}">
                <a16:creationId xmlns:a16="http://schemas.microsoft.com/office/drawing/2014/main" id="{DF866F84-9C9D-7942-95DE-01798D921DE8}"/>
              </a:ext>
            </a:extLst>
          </p:cNvPr>
          <p:cNvSpPr>
            <a:spLocks noGrp="1" noChangeArrowheads="1"/>
          </p:cNvSpPr>
          <p:nvPr>
            <p:ph type="title"/>
          </p:nvPr>
        </p:nvSpPr>
        <p:spPr>
          <a:xfrm>
            <a:off x="142875" y="388938"/>
            <a:ext cx="7642225" cy="677862"/>
          </a:xfrm>
        </p:spPr>
        <p:txBody>
          <a:bodyPr/>
          <a:lstStyle/>
          <a:p>
            <a:pPr algn="ctr"/>
            <a:r>
              <a:rPr lang="en-US" altLang="en-US">
                <a:ea typeface="ヒラギノ角ゴ Pro W3" panose="020B0300000000000000" pitchFamily="34" charset="-128"/>
              </a:rPr>
              <a:t>Keck AO error budget example (not current)</a:t>
            </a:r>
          </a:p>
        </p:txBody>
      </p:sp>
      <p:sp>
        <p:nvSpPr>
          <p:cNvPr id="37890" name="Text Box 5">
            <a:extLst>
              <a:ext uri="{FF2B5EF4-FFF2-40B4-BE49-F238E27FC236}">
                <a16:creationId xmlns:a16="http://schemas.microsoft.com/office/drawing/2014/main" id="{DA94AF88-AD40-C04A-A5B5-C187AB801F5D}"/>
              </a:ext>
            </a:extLst>
          </p:cNvPr>
          <p:cNvSpPr txBox="1">
            <a:spLocks noChangeArrowheads="1"/>
          </p:cNvSpPr>
          <p:nvPr/>
        </p:nvSpPr>
        <p:spPr bwMode="auto">
          <a:xfrm>
            <a:off x="554038" y="4787900"/>
            <a:ext cx="77692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tabLst>
                <a:tab pos="228600" algn="l"/>
              </a:tabLst>
              <a:defRPr sz="2400">
                <a:solidFill>
                  <a:schemeClr val="tx1"/>
                </a:solidFill>
                <a:latin typeface="Times" pitchFamily="2" charset="0"/>
                <a:ea typeface="ヒラギノ角ゴ Pro W3" panose="020B0300000000000000" pitchFamily="34" charset="-128"/>
              </a:defRPr>
            </a:lvl1pPr>
            <a:lvl2pPr marL="742950" indent="-285750" eaLnBrk="0" hangingPunct="0">
              <a:tabLst>
                <a:tab pos="228600" algn="l"/>
              </a:tabLst>
              <a:defRPr sz="2400">
                <a:solidFill>
                  <a:schemeClr val="tx1"/>
                </a:solidFill>
                <a:latin typeface="Times" pitchFamily="2" charset="0"/>
                <a:ea typeface="ヒラギノ角ゴ Pro W3" panose="020B0300000000000000" pitchFamily="34" charset="-128"/>
              </a:defRPr>
            </a:lvl2pPr>
            <a:lvl3pPr marL="1143000" indent="-228600" eaLnBrk="0" hangingPunct="0">
              <a:tabLst>
                <a:tab pos="228600" algn="l"/>
              </a:tabLst>
              <a:defRPr sz="2400">
                <a:solidFill>
                  <a:schemeClr val="tx1"/>
                </a:solidFill>
                <a:latin typeface="Times" pitchFamily="2" charset="0"/>
                <a:ea typeface="ヒラギノ角ゴ Pro W3" panose="020B0300000000000000" pitchFamily="34" charset="-128"/>
              </a:defRPr>
            </a:lvl3pPr>
            <a:lvl4pPr marL="1600200" indent="-228600" eaLnBrk="0" hangingPunct="0">
              <a:tabLst>
                <a:tab pos="228600" algn="l"/>
              </a:tabLst>
              <a:defRPr sz="2400">
                <a:solidFill>
                  <a:schemeClr val="tx1"/>
                </a:solidFill>
                <a:latin typeface="Times" pitchFamily="2" charset="0"/>
                <a:ea typeface="ヒラギノ角ゴ Pro W3" panose="020B0300000000000000" pitchFamily="34" charset="-128"/>
              </a:defRPr>
            </a:lvl4pPr>
            <a:lvl5pPr marL="2057400" indent="-228600" eaLnBrk="0" hangingPunct="0">
              <a:tabLst>
                <a:tab pos="228600" algn="l"/>
              </a:tabLst>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tabLst>
                <a:tab pos="228600" algn="l"/>
              </a:tabLs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tabLst>
                <a:tab pos="228600" algn="l"/>
              </a:tabLs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tabLst>
                <a:tab pos="228600" algn="l"/>
              </a:tabLs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tabLst>
                <a:tab pos="228600" algn="l"/>
              </a:tabLst>
              <a:defRPr sz="2400">
                <a:solidFill>
                  <a:schemeClr val="tx1"/>
                </a:solidFill>
                <a:latin typeface="Times" pitchFamily="2" charset="0"/>
                <a:ea typeface="ヒラギノ角ゴ Pro W3" panose="020B0300000000000000" pitchFamily="34" charset="-128"/>
              </a:defRPr>
            </a:lvl9pPr>
          </a:lstStyle>
          <a:p>
            <a:pPr eaLnBrk="1" hangingPunct="1"/>
            <a:r>
              <a:rPr lang="en-US" altLang="en-US" sz="1800" dirty="0">
                <a:latin typeface="Trebuchet MS Bold" panose="020B0603020202020204" pitchFamily="34" charset="0"/>
              </a:rPr>
              <a:t>Assumptions:</a:t>
            </a:r>
          </a:p>
          <a:p>
            <a:pPr eaLnBrk="1" hangingPunct="1"/>
            <a:r>
              <a:rPr lang="en-US" altLang="en-US" sz="1800" dirty="0">
                <a:latin typeface="Trebuchet MS Bold" panose="020B0603020202020204" pitchFamily="34" charset="0"/>
              </a:rPr>
              <a:t>	Natural guide star is very bright (no measuremen</a:t>
            </a:r>
            <a:r>
              <a:rPr lang="en-US" altLang="ja-JP" sz="1800" dirty="0">
                <a:latin typeface="Trebuchet MS Bold" panose="020B0603020202020204" pitchFamily="34" charset="0"/>
              </a:rPr>
              <a:t>t error)</a:t>
            </a:r>
          </a:p>
          <a:p>
            <a:pPr eaLnBrk="1" hangingPunct="1"/>
            <a:r>
              <a:rPr lang="en-US" altLang="en-US" sz="1800" dirty="0">
                <a:latin typeface="Trebuchet MS Bold" panose="020B0603020202020204" pitchFamily="34" charset="0"/>
              </a:rPr>
              <a:t>	10 degree zenith angle</a:t>
            </a:r>
          </a:p>
          <a:p>
            <a:pPr eaLnBrk="1" hangingPunct="1"/>
            <a:r>
              <a:rPr lang="en-US" altLang="en-US" sz="1800" dirty="0">
                <a:latin typeface="Trebuchet MS Bold" panose="020B0603020202020204" pitchFamily="34" charset="0"/>
              </a:rPr>
              <a:t>	</a:t>
            </a:r>
            <a:r>
              <a:rPr lang="en-US" altLang="en-US" sz="1800" dirty="0" err="1">
                <a:latin typeface="Trebuchet MS Bold" panose="020B0603020202020204" pitchFamily="34" charset="0"/>
              </a:rPr>
              <a:t>Wavefront</a:t>
            </a:r>
            <a:r>
              <a:rPr lang="en-US" altLang="en-US" sz="1800" dirty="0">
                <a:latin typeface="Trebuchet MS Bold" panose="020B0603020202020204" pitchFamily="34" charset="0"/>
              </a:rPr>
              <a:t> sensor bandwidth: 670 Hz</a:t>
            </a:r>
          </a:p>
          <a:p>
            <a:pPr eaLnBrk="1" hangingPunct="1"/>
            <a:endParaRPr lang="en-US" altLang="en-US" sz="1800" dirty="0">
              <a:latin typeface="Trebuchet MS Bold" panose="020B0603020202020204" pitchFamily="34" charset="0"/>
            </a:endParaRPr>
          </a:p>
          <a:p>
            <a:pPr eaLnBrk="1" hangingPunct="1"/>
            <a:r>
              <a:rPr lang="en-US" altLang="en-US" sz="1800" dirty="0">
                <a:latin typeface="Trebuchet MS Bold" panose="020B0603020202020204" pitchFamily="34" charset="0"/>
              </a:rPr>
              <a:t>Note that uncorrectable errors in telescope itself are significant</a:t>
            </a:r>
          </a:p>
        </p:txBody>
      </p:sp>
      <p:graphicFrame>
        <p:nvGraphicFramePr>
          <p:cNvPr id="37891" name="Object 2">
            <a:extLst>
              <a:ext uri="{FF2B5EF4-FFF2-40B4-BE49-F238E27FC236}">
                <a16:creationId xmlns:a16="http://schemas.microsoft.com/office/drawing/2014/main" id="{8C80C06E-DF35-CA4D-928F-C67D3ABC7057}"/>
              </a:ext>
            </a:extLst>
          </p:cNvPr>
          <p:cNvGraphicFramePr>
            <a:graphicFrameLocks noChangeAspect="1"/>
          </p:cNvGraphicFramePr>
          <p:nvPr/>
        </p:nvGraphicFramePr>
        <p:xfrm>
          <a:off x="939800" y="1384300"/>
          <a:ext cx="4987925" cy="3086100"/>
        </p:xfrm>
        <a:graphic>
          <a:graphicData uri="http://schemas.openxmlformats.org/presentationml/2006/ole">
            <mc:AlternateContent xmlns:mc="http://schemas.openxmlformats.org/markup-compatibility/2006">
              <mc:Choice xmlns:v="urn:schemas-microsoft-com:vml" Requires="v">
                <p:oleObj spid="_x0000_s37906" name="Worksheet" r:id="rId4" imgW="4521200" imgH="2794000" progId="Excel.Sheet.8">
                  <p:embed/>
                </p:oleObj>
              </mc:Choice>
              <mc:Fallback>
                <p:oleObj name="Worksheet" r:id="rId4" imgW="4521200" imgH="27940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1384300"/>
                        <a:ext cx="4987925" cy="30861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53C3C68-F90C-3F40-A1FE-7EBEA3021DC5}"/>
              </a:ext>
            </a:extLst>
          </p:cNvPr>
          <p:cNvSpPr>
            <a:spLocks noGrp="1" noChangeArrowheads="1"/>
          </p:cNvSpPr>
          <p:nvPr>
            <p:ph type="title"/>
          </p:nvPr>
        </p:nvSpPr>
        <p:spPr>
          <a:xfrm>
            <a:off x="217488" y="144463"/>
            <a:ext cx="7162800" cy="1295400"/>
          </a:xfrm>
        </p:spPr>
        <p:txBody>
          <a:bodyPr/>
          <a:lstStyle/>
          <a:p>
            <a:r>
              <a:rPr lang="en-US" altLang="en-US">
                <a:ea typeface="ヒラギノ角ゴ Pro W3" panose="020B0300000000000000" pitchFamily="34" charset="-128"/>
              </a:rPr>
              <a:t>What is </a:t>
            </a:r>
            <a:r>
              <a:rPr lang="ja-JP" altLang="en-US">
                <a:ea typeface="ヒラギノ角ゴ Pro W3" panose="020B0300000000000000" pitchFamily="34" charset="-128"/>
              </a:rPr>
              <a:t>“</a:t>
            </a:r>
            <a:r>
              <a:rPr lang="en-US" altLang="ja-JP">
                <a:ea typeface="ヒラギノ角ゴ Pro W3" panose="020B0300000000000000" pitchFamily="34" charset="-128"/>
              </a:rPr>
              <a:t>residual wavefront error</a:t>
            </a:r>
            <a:r>
              <a:rPr lang="ja-JP" altLang="en-US">
                <a:ea typeface="ヒラギノ角ゴ Pro W3" panose="020B0300000000000000" pitchFamily="34" charset="-128"/>
              </a:rPr>
              <a:t>”</a:t>
            </a:r>
            <a:r>
              <a:rPr lang="en-US" altLang="ja-JP">
                <a:ea typeface="ヒラギノ角ゴ Pro W3" panose="020B0300000000000000" pitchFamily="34" charset="-128"/>
              </a:rPr>
              <a:t> ?</a:t>
            </a:r>
            <a:endParaRPr lang="en-US" altLang="en-US">
              <a:ea typeface="ヒラギノ角ゴ Pro W3" panose="020B0300000000000000" pitchFamily="34" charset="-128"/>
            </a:endParaRPr>
          </a:p>
        </p:txBody>
      </p:sp>
      <p:sp>
        <p:nvSpPr>
          <p:cNvPr id="9218" name="AutoShape 4">
            <a:extLst>
              <a:ext uri="{FF2B5EF4-FFF2-40B4-BE49-F238E27FC236}">
                <a16:creationId xmlns:a16="http://schemas.microsoft.com/office/drawing/2014/main" id="{61471B07-CEFB-CB49-80F6-ECD355AC40FD}"/>
              </a:ext>
            </a:extLst>
          </p:cNvPr>
          <p:cNvSpPr>
            <a:spLocks noChangeArrowheads="1"/>
          </p:cNvSpPr>
          <p:nvPr/>
        </p:nvSpPr>
        <p:spPr bwMode="auto">
          <a:xfrm>
            <a:off x="152400" y="3352800"/>
            <a:ext cx="8382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2"/>
            </a:solidFill>
            <a:miter lim="800000"/>
            <a:headEnd/>
            <a:tailEnd/>
          </a:ln>
        </p:spPr>
        <p:txBody>
          <a:bodyPr wrap="none" anchor="ctr"/>
          <a:lstStyle/>
          <a:p>
            <a:endParaRPr lang="en-US"/>
          </a:p>
        </p:txBody>
      </p:sp>
      <p:grpSp>
        <p:nvGrpSpPr>
          <p:cNvPr id="9219" name="Group 13">
            <a:extLst>
              <a:ext uri="{FF2B5EF4-FFF2-40B4-BE49-F238E27FC236}">
                <a16:creationId xmlns:a16="http://schemas.microsoft.com/office/drawing/2014/main" id="{7440D0F7-6E2E-BE49-8624-2E536E5394D2}"/>
              </a:ext>
            </a:extLst>
          </p:cNvPr>
          <p:cNvGrpSpPr>
            <a:grpSpLocks/>
          </p:cNvGrpSpPr>
          <p:nvPr/>
        </p:nvGrpSpPr>
        <p:grpSpPr bwMode="auto">
          <a:xfrm>
            <a:off x="1066800" y="2971800"/>
            <a:ext cx="2066925" cy="1371600"/>
            <a:chOff x="672" y="1872"/>
            <a:chExt cx="1302" cy="864"/>
          </a:xfrm>
        </p:grpSpPr>
        <p:sp>
          <p:nvSpPr>
            <p:cNvPr id="9229" name="Oval 8">
              <a:extLst>
                <a:ext uri="{FF2B5EF4-FFF2-40B4-BE49-F238E27FC236}">
                  <a16:creationId xmlns:a16="http://schemas.microsoft.com/office/drawing/2014/main" id="{1C19049F-A41D-FD4A-94D1-EB2BF0324620}"/>
                </a:ext>
              </a:extLst>
            </p:cNvPr>
            <p:cNvSpPr>
              <a:spLocks noChangeArrowheads="1"/>
            </p:cNvSpPr>
            <p:nvPr/>
          </p:nvSpPr>
          <p:spPr bwMode="auto">
            <a:xfrm>
              <a:off x="672" y="1872"/>
              <a:ext cx="192" cy="864"/>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
          <p:nvSpPr>
            <p:cNvPr id="9230" name="Line 9">
              <a:extLst>
                <a:ext uri="{FF2B5EF4-FFF2-40B4-BE49-F238E27FC236}">
                  <a16:creationId xmlns:a16="http://schemas.microsoft.com/office/drawing/2014/main" id="{F64183DB-29F1-5B45-876D-91B39D84BA8E}"/>
                </a:ext>
              </a:extLst>
            </p:cNvPr>
            <p:cNvSpPr>
              <a:spLocks noChangeShapeType="1"/>
            </p:cNvSpPr>
            <p:nvPr/>
          </p:nvSpPr>
          <p:spPr bwMode="auto">
            <a:xfrm>
              <a:off x="768" y="1872"/>
              <a:ext cx="1056"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10">
              <a:extLst>
                <a:ext uri="{FF2B5EF4-FFF2-40B4-BE49-F238E27FC236}">
                  <a16:creationId xmlns:a16="http://schemas.microsoft.com/office/drawing/2014/main" id="{2772C354-DFC2-6C4B-884D-9EF84221DD31}"/>
                </a:ext>
              </a:extLst>
            </p:cNvPr>
            <p:cNvSpPr>
              <a:spLocks noChangeShapeType="1"/>
            </p:cNvSpPr>
            <p:nvPr/>
          </p:nvSpPr>
          <p:spPr bwMode="auto">
            <a:xfrm>
              <a:off x="768" y="2736"/>
              <a:ext cx="1056"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Arc 11">
              <a:extLst>
                <a:ext uri="{FF2B5EF4-FFF2-40B4-BE49-F238E27FC236}">
                  <a16:creationId xmlns:a16="http://schemas.microsoft.com/office/drawing/2014/main" id="{1D8BFC7F-2DA8-784C-9468-A6CEBB9689BD}"/>
                </a:ext>
              </a:extLst>
            </p:cNvPr>
            <p:cNvSpPr>
              <a:spLocks/>
            </p:cNvSpPr>
            <p:nvPr/>
          </p:nvSpPr>
          <p:spPr bwMode="auto">
            <a:xfrm>
              <a:off x="1824" y="1872"/>
              <a:ext cx="14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3" name="Arc 12">
              <a:extLst>
                <a:ext uri="{FF2B5EF4-FFF2-40B4-BE49-F238E27FC236}">
                  <a16:creationId xmlns:a16="http://schemas.microsoft.com/office/drawing/2014/main" id="{6795C72C-4D28-6346-AB91-6E6DC39E383C}"/>
                </a:ext>
              </a:extLst>
            </p:cNvPr>
            <p:cNvSpPr>
              <a:spLocks/>
            </p:cNvSpPr>
            <p:nvPr/>
          </p:nvSpPr>
          <p:spPr bwMode="auto">
            <a:xfrm rot="10711419" flipH="1">
              <a:off x="1830" y="2255"/>
              <a:ext cx="144"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9220" name="Picture 14" descr="VeryDistortedWavefront_nogrid">
            <a:extLst>
              <a:ext uri="{FF2B5EF4-FFF2-40B4-BE49-F238E27FC236}">
                <a16:creationId xmlns:a16="http://schemas.microsoft.com/office/drawing/2014/main" id="{4CF0C6D7-5D39-4645-A8F2-126F0FAB0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791" b="26791"/>
          <a:stretch>
            <a:fillRect/>
          </a:stretch>
        </p:blipFill>
        <p:spPr bwMode="auto">
          <a:xfrm rot="-5384117">
            <a:off x="2579688" y="3113088"/>
            <a:ext cx="2565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5">
            <a:extLst>
              <a:ext uri="{FF2B5EF4-FFF2-40B4-BE49-F238E27FC236}">
                <a16:creationId xmlns:a16="http://schemas.microsoft.com/office/drawing/2014/main" id="{DB49F5F8-5DC6-E94D-B5C4-10A176086399}"/>
              </a:ext>
            </a:extLst>
          </p:cNvPr>
          <p:cNvSpPr>
            <a:spLocks noChangeArrowheads="1"/>
          </p:cNvSpPr>
          <p:nvPr/>
        </p:nvSpPr>
        <p:spPr bwMode="auto">
          <a:xfrm>
            <a:off x="4645025" y="2865438"/>
            <a:ext cx="1497013" cy="1624012"/>
          </a:xfrm>
          <a:prstGeom prst="rect">
            <a:avLst/>
          </a:prstGeom>
          <a:noFill/>
          <a:ln w="38100">
            <a:solidFill>
              <a:srgbClr val="08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pic>
        <p:nvPicPr>
          <p:cNvPr id="9222" name="Picture 16" descr="LessDistortedWavefront_norgid">
            <a:extLst>
              <a:ext uri="{FF2B5EF4-FFF2-40B4-BE49-F238E27FC236}">
                <a16:creationId xmlns:a16="http://schemas.microsoft.com/office/drawing/2014/main" id="{F583678F-6E8A-DB44-BB4B-D2AE77DDF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59197">
            <a:off x="5374481" y="3334544"/>
            <a:ext cx="26463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7">
            <a:extLst>
              <a:ext uri="{FF2B5EF4-FFF2-40B4-BE49-F238E27FC236}">
                <a16:creationId xmlns:a16="http://schemas.microsoft.com/office/drawing/2014/main" id="{CA6B6283-9D68-9F46-A559-D8DFD4BCFD52}"/>
              </a:ext>
            </a:extLst>
          </p:cNvPr>
          <p:cNvSpPr txBox="1">
            <a:spLocks noChangeArrowheads="1"/>
          </p:cNvSpPr>
          <p:nvPr/>
        </p:nvSpPr>
        <p:spPr bwMode="auto">
          <a:xfrm>
            <a:off x="1422400" y="3387725"/>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r>
              <a:rPr lang="en-US" altLang="en-US" b="1">
                <a:solidFill>
                  <a:schemeClr val="tx2"/>
                </a:solidFill>
                <a:latin typeface="Trebuchet MS Bold" panose="020B0603020202020204" pitchFamily="34" charset="0"/>
              </a:rPr>
              <a:t>Telescope</a:t>
            </a:r>
          </a:p>
        </p:txBody>
      </p:sp>
      <p:sp>
        <p:nvSpPr>
          <p:cNvPr id="9224" name="Text Box 18">
            <a:extLst>
              <a:ext uri="{FF2B5EF4-FFF2-40B4-BE49-F238E27FC236}">
                <a16:creationId xmlns:a16="http://schemas.microsoft.com/office/drawing/2014/main" id="{558DDDEF-D96B-2F42-AAD4-B3DD4526FC90}"/>
              </a:ext>
            </a:extLst>
          </p:cNvPr>
          <p:cNvSpPr txBox="1">
            <a:spLocks noChangeArrowheads="1"/>
          </p:cNvSpPr>
          <p:nvPr/>
        </p:nvSpPr>
        <p:spPr bwMode="auto">
          <a:xfrm>
            <a:off x="4810125" y="3278188"/>
            <a:ext cx="1192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a:solidFill>
                  <a:srgbClr val="08FFFF"/>
                </a:solidFill>
                <a:latin typeface="Trebuchet MS Bold" panose="020B0603020202020204" pitchFamily="34" charset="0"/>
              </a:rPr>
              <a:t>AO </a:t>
            </a:r>
            <a:br>
              <a:rPr lang="en-US" altLang="en-US">
                <a:solidFill>
                  <a:srgbClr val="08FFFF"/>
                </a:solidFill>
                <a:latin typeface="Trebuchet MS Bold" panose="020B0603020202020204" pitchFamily="34" charset="0"/>
              </a:rPr>
            </a:br>
            <a:r>
              <a:rPr lang="en-US" altLang="en-US">
                <a:solidFill>
                  <a:srgbClr val="08FFFF"/>
                </a:solidFill>
                <a:latin typeface="Trebuchet MS Bold" panose="020B0603020202020204" pitchFamily="34" charset="0"/>
              </a:rPr>
              <a:t>System</a:t>
            </a:r>
          </a:p>
        </p:txBody>
      </p:sp>
      <p:sp>
        <p:nvSpPr>
          <p:cNvPr id="55315" name="Text Box 19">
            <a:extLst>
              <a:ext uri="{FF2B5EF4-FFF2-40B4-BE49-F238E27FC236}">
                <a16:creationId xmlns:a16="http://schemas.microsoft.com/office/drawing/2014/main" id="{7F3D6984-9231-294F-AA23-BA94B27BC422}"/>
              </a:ext>
            </a:extLst>
          </p:cNvPr>
          <p:cNvSpPr txBox="1">
            <a:spLocks noChangeArrowheads="1"/>
          </p:cNvSpPr>
          <p:nvPr/>
        </p:nvSpPr>
        <p:spPr bwMode="auto">
          <a:xfrm>
            <a:off x="2805113" y="5164138"/>
            <a:ext cx="2162175" cy="830262"/>
          </a:xfrm>
          <a:prstGeom prst="rect">
            <a:avLst/>
          </a:prstGeom>
          <a:noFill/>
          <a:ln w="9525">
            <a:noFill/>
            <a:miter lim="800000"/>
            <a:headEnd/>
            <a:tailEnd/>
          </a:ln>
        </p:spPr>
        <p:txBody>
          <a:bodyPr>
            <a:spAutoFit/>
          </a:bodyPr>
          <a:lstStyle/>
          <a:p>
            <a:pPr algn="ctr">
              <a:spcBef>
                <a:spcPct val="50000"/>
              </a:spcBef>
              <a:defRPr/>
            </a:pPr>
            <a:r>
              <a:rPr lang="en-US" dirty="0">
                <a:latin typeface="+mn-lt"/>
                <a:ea typeface="ヒラギノ角ゴ Pro W3" charset="-128"/>
                <a:cs typeface="ヒラギノ角ゴ Pro W3" charset="-128"/>
              </a:rPr>
              <a:t>Very distorted wavefront</a:t>
            </a:r>
          </a:p>
        </p:txBody>
      </p:sp>
      <p:sp>
        <p:nvSpPr>
          <p:cNvPr id="9226" name="Text Box 20">
            <a:extLst>
              <a:ext uri="{FF2B5EF4-FFF2-40B4-BE49-F238E27FC236}">
                <a16:creationId xmlns:a16="http://schemas.microsoft.com/office/drawing/2014/main" id="{E7CE17CD-C2A7-7B48-AFD3-C4A669418A15}"/>
              </a:ext>
            </a:extLst>
          </p:cNvPr>
          <p:cNvSpPr txBox="1">
            <a:spLocks noChangeArrowheads="1"/>
          </p:cNvSpPr>
          <p:nvPr/>
        </p:nvSpPr>
        <p:spPr bwMode="auto">
          <a:xfrm>
            <a:off x="5326063" y="5154613"/>
            <a:ext cx="3106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spcBef>
                <a:spcPct val="50000"/>
              </a:spcBef>
            </a:pPr>
            <a:r>
              <a:rPr lang="en-US" altLang="en-US">
                <a:latin typeface="Trebuchet MS" panose="020B0703020202090204" pitchFamily="34" charset="0"/>
              </a:rPr>
              <a:t>Less distorted wavefront </a:t>
            </a:r>
            <a:br>
              <a:rPr lang="en-US" altLang="en-US">
                <a:latin typeface="Trebuchet MS" panose="020B0703020202090204" pitchFamily="34" charset="0"/>
              </a:rPr>
            </a:br>
            <a:r>
              <a:rPr lang="en-US" altLang="en-US">
                <a:latin typeface="Trebuchet MS" panose="020B0703020202090204" pitchFamily="34" charset="0"/>
              </a:rPr>
              <a:t>(but still not perfect)</a:t>
            </a:r>
          </a:p>
        </p:txBody>
      </p:sp>
      <p:sp>
        <p:nvSpPr>
          <p:cNvPr id="9227" name="Rectangle 21">
            <a:extLst>
              <a:ext uri="{FF2B5EF4-FFF2-40B4-BE49-F238E27FC236}">
                <a16:creationId xmlns:a16="http://schemas.microsoft.com/office/drawing/2014/main" id="{E38972E9-683B-C440-987C-036D9E2FD267}"/>
              </a:ext>
            </a:extLst>
          </p:cNvPr>
          <p:cNvSpPr>
            <a:spLocks noChangeArrowheads="1"/>
          </p:cNvSpPr>
          <p:nvPr/>
        </p:nvSpPr>
        <p:spPr bwMode="auto">
          <a:xfrm>
            <a:off x="7215188" y="3103563"/>
            <a:ext cx="1704975" cy="10255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
        <p:nvSpPr>
          <p:cNvPr id="9228" name="Text Box 22">
            <a:extLst>
              <a:ext uri="{FF2B5EF4-FFF2-40B4-BE49-F238E27FC236}">
                <a16:creationId xmlns:a16="http://schemas.microsoft.com/office/drawing/2014/main" id="{B0D7D4BD-09D8-624B-BEF5-D877947BAA18}"/>
              </a:ext>
            </a:extLst>
          </p:cNvPr>
          <p:cNvSpPr txBox="1">
            <a:spLocks noChangeArrowheads="1"/>
          </p:cNvSpPr>
          <p:nvPr/>
        </p:nvSpPr>
        <p:spPr bwMode="auto">
          <a:xfrm>
            <a:off x="7194550" y="3124200"/>
            <a:ext cx="1749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a:solidFill>
                  <a:schemeClr val="tx2"/>
                </a:solidFill>
                <a:latin typeface="Trebuchet MS Bold" panose="020B0603020202020204" pitchFamily="34" charset="0"/>
              </a:rPr>
              <a:t>Science</a:t>
            </a:r>
            <a:br>
              <a:rPr lang="en-US" altLang="en-US">
                <a:solidFill>
                  <a:schemeClr val="tx2"/>
                </a:solidFill>
                <a:latin typeface="Trebuchet MS Bold" panose="020B0603020202020204" pitchFamily="34" charset="0"/>
              </a:rPr>
            </a:br>
            <a:r>
              <a:rPr lang="en-US" altLang="en-US">
                <a:solidFill>
                  <a:schemeClr val="tx2"/>
                </a:solidFill>
                <a:latin typeface="Trebuchet MS Bold" panose="020B0603020202020204" pitchFamily="34" charset="0"/>
              </a:rPr>
              <a:t>Instrument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5AFE4CA-EEF4-814C-9967-6C6392B05FEA}"/>
              </a:ext>
            </a:extLst>
          </p:cNvPr>
          <p:cNvSpPr>
            <a:spLocks noGrp="1" noChangeArrowheads="1"/>
          </p:cNvSpPr>
          <p:nvPr>
            <p:ph type="title"/>
          </p:nvPr>
        </p:nvSpPr>
        <p:spPr>
          <a:xfrm>
            <a:off x="228600" y="0"/>
            <a:ext cx="7162800" cy="1295400"/>
          </a:xfrm>
        </p:spPr>
        <p:txBody>
          <a:bodyPr/>
          <a:lstStyle/>
          <a:p>
            <a:r>
              <a:rPr lang="en-US" altLang="en-US" dirty="0">
                <a:ea typeface="ヒラギノ角ゴ Pro W3" panose="020B0300000000000000" pitchFamily="34" charset="-128"/>
              </a:rPr>
              <a:t>We want to relate phase variance &lt;σ</a:t>
            </a:r>
            <a:r>
              <a:rPr lang="en-US" altLang="en-US" baseline="30000" dirty="0">
                <a:ea typeface="ヒラギノ角ゴ Pro W3" panose="020B0300000000000000" pitchFamily="34" charset="-128"/>
                <a:sym typeface="Symbol" pitchFamily="2" charset="2"/>
              </a:rPr>
              <a:t>2</a:t>
            </a:r>
            <a:r>
              <a:rPr lang="en-US" altLang="en-US" dirty="0">
                <a:ea typeface="ヒラギノ角ゴ Pro W3" panose="020B0300000000000000" pitchFamily="34" charset="-128"/>
                <a:sym typeface="Symbol" pitchFamily="2" charset="2"/>
              </a:rPr>
              <a:t>&gt;  </a:t>
            </a:r>
            <a:r>
              <a:rPr lang="en-US" altLang="en-US" dirty="0">
                <a:ea typeface="ヒラギノ角ゴ Pro W3" panose="020B0300000000000000" pitchFamily="34" charset="-128"/>
              </a:rPr>
              <a:t>to the “</a:t>
            </a:r>
            <a:r>
              <a:rPr lang="en-US" altLang="ja-JP" dirty="0" err="1">
                <a:ea typeface="ヒラギノ角ゴ Pro W3" panose="020B0300000000000000" pitchFamily="34" charset="-128"/>
              </a:rPr>
              <a:t>Strehl</a:t>
            </a:r>
            <a:r>
              <a:rPr lang="en-US" altLang="ja-JP" dirty="0">
                <a:ea typeface="ヒラギノ角ゴ Pro W3" panose="020B0300000000000000" pitchFamily="34" charset="-128"/>
              </a:rPr>
              <a:t> ratio”</a:t>
            </a:r>
            <a:endParaRPr lang="en-US" altLang="en-US" dirty="0">
              <a:ea typeface="ヒラギノ角ゴ Pro W3" panose="020B0300000000000000" pitchFamily="34" charset="-128"/>
            </a:endParaRPr>
          </a:p>
        </p:txBody>
      </p:sp>
      <p:sp>
        <p:nvSpPr>
          <p:cNvPr id="39938" name="Rectangle 3">
            <a:extLst>
              <a:ext uri="{FF2B5EF4-FFF2-40B4-BE49-F238E27FC236}">
                <a16:creationId xmlns:a16="http://schemas.microsoft.com/office/drawing/2014/main" id="{A56C0406-4C11-3540-B77F-7AE1D37273EC}"/>
              </a:ext>
            </a:extLst>
          </p:cNvPr>
          <p:cNvSpPr>
            <a:spLocks noGrp="1" noChangeArrowheads="1"/>
          </p:cNvSpPr>
          <p:nvPr>
            <p:ph type="body" idx="1"/>
          </p:nvPr>
        </p:nvSpPr>
        <p:spPr>
          <a:xfrm>
            <a:off x="277813" y="1482725"/>
            <a:ext cx="8534400" cy="4876800"/>
          </a:xfrm>
        </p:spPr>
        <p:txBody>
          <a:bodyPr/>
          <a:lstStyle/>
          <a:p>
            <a:r>
              <a:rPr lang="en-US" altLang="en-US" sz="2600" b="0">
                <a:ea typeface="ヒラギノ角ゴ Pro W3" panose="020B0300000000000000" pitchFamily="34" charset="-128"/>
              </a:rPr>
              <a:t>Two definitions of Strehl ratio (equivalent):</a:t>
            </a:r>
          </a:p>
          <a:p>
            <a:pPr marL="914400" lvl="1" indent="-457200">
              <a:spcBef>
                <a:spcPct val="55000"/>
              </a:spcBef>
              <a:buFont typeface="Trebuchet MS" panose="020B0703020202090204" pitchFamily="34" charset="0"/>
              <a:buAutoNum type="arabicPeriod"/>
            </a:pPr>
            <a:r>
              <a:rPr lang="en-US" altLang="en-US" b="0">
                <a:ea typeface="ヒラギノ角ゴ Pro W3" panose="020B0300000000000000" pitchFamily="34" charset="-128"/>
              </a:rPr>
              <a:t>Ratio of the maximum intensity of a point spread function to what the maximum would be without any aberrations: </a:t>
            </a:r>
          </a:p>
          <a:p>
            <a:pPr marL="914400" lvl="1" indent="-457200">
              <a:spcBef>
                <a:spcPts val="5525"/>
              </a:spcBef>
              <a:buFont typeface="Trebuchet MS" panose="020B0703020202090204" pitchFamily="34" charset="0"/>
              <a:buAutoNum type="arabicPeriod"/>
            </a:pPr>
            <a:r>
              <a:rPr lang="en-US" altLang="en-US" b="0">
                <a:ea typeface="ヒラギノ角ゴ Pro W3" panose="020B0300000000000000" pitchFamily="34" charset="-128"/>
              </a:rPr>
              <a:t>The </a:t>
            </a:r>
            <a:r>
              <a:rPr lang="ja-JP" altLang="en-US" b="0">
                <a:ea typeface="ヒラギノ角ゴ Pro W3" panose="020B0300000000000000" pitchFamily="34" charset="-128"/>
              </a:rPr>
              <a:t>“</a:t>
            </a:r>
            <a:r>
              <a:rPr lang="en-US" altLang="ja-JP" b="0">
                <a:ea typeface="ヒラギノ角ゴ Pro W3" panose="020B0300000000000000" pitchFamily="34" charset="-128"/>
              </a:rPr>
              <a:t>normalized volume</a:t>
            </a:r>
            <a:r>
              <a:rPr lang="ja-JP" altLang="en-US" b="0">
                <a:ea typeface="ヒラギノ角ゴ Pro W3" panose="020B0300000000000000" pitchFamily="34" charset="-128"/>
              </a:rPr>
              <a:t>”</a:t>
            </a:r>
            <a:r>
              <a:rPr lang="en-US" altLang="ja-JP" b="0">
                <a:ea typeface="ヒラギノ角ゴ Pro W3" panose="020B0300000000000000" pitchFamily="34" charset="-128"/>
              </a:rPr>
              <a:t> under the optical transfer function of an aberrated optical system</a:t>
            </a:r>
          </a:p>
          <a:p>
            <a:pPr marL="914400" lvl="1" indent="-457200">
              <a:spcBef>
                <a:spcPct val="55000"/>
              </a:spcBef>
            </a:pPr>
            <a:endParaRPr lang="en-US" altLang="en-US">
              <a:ea typeface="ヒラギノ角ゴ Pro W3" panose="020B0300000000000000" pitchFamily="34" charset="-128"/>
            </a:endParaRPr>
          </a:p>
          <a:p>
            <a:pPr marL="914400" lvl="1" indent="-457200"/>
            <a:endParaRPr lang="en-US" altLang="en-US">
              <a:ea typeface="ヒラギノ角ゴ Pro W3" panose="020B0300000000000000" pitchFamily="34" charset="-128"/>
            </a:endParaRPr>
          </a:p>
        </p:txBody>
      </p:sp>
      <p:graphicFrame>
        <p:nvGraphicFramePr>
          <p:cNvPr id="39939" name="Object 2">
            <a:extLst>
              <a:ext uri="{FF2B5EF4-FFF2-40B4-BE49-F238E27FC236}">
                <a16:creationId xmlns:a16="http://schemas.microsoft.com/office/drawing/2014/main" id="{B86B1549-543E-7C4B-B354-61B750096775}"/>
              </a:ext>
            </a:extLst>
          </p:cNvPr>
          <p:cNvGraphicFramePr>
            <a:graphicFrameLocks noChangeAspect="1"/>
          </p:cNvGraphicFramePr>
          <p:nvPr/>
        </p:nvGraphicFramePr>
        <p:xfrm>
          <a:off x="1358900" y="4894263"/>
          <a:ext cx="6384925" cy="1757362"/>
        </p:xfrm>
        <a:graphic>
          <a:graphicData uri="http://schemas.openxmlformats.org/presentationml/2006/ole">
            <mc:AlternateContent xmlns:mc="http://schemas.openxmlformats.org/markup-compatibility/2006">
              <mc:Choice xmlns:v="urn:schemas-microsoft-com:vml" Requires="v">
                <p:oleObj spid="_x0000_s39969" name="Equation" r:id="rId4" imgW="2832100" imgH="850900" progId="Equation.DSMT4">
                  <p:embed/>
                </p:oleObj>
              </mc:Choice>
              <mc:Fallback>
                <p:oleObj name="Equation" r:id="rId4" imgW="2832100" imgH="8509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4894263"/>
                        <a:ext cx="6384925" cy="175736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9940" name="Object 3">
            <a:extLst>
              <a:ext uri="{FF2B5EF4-FFF2-40B4-BE49-F238E27FC236}">
                <a16:creationId xmlns:a16="http://schemas.microsoft.com/office/drawing/2014/main" id="{5E0472A2-2F29-E34A-8D93-FB4443231BCF}"/>
              </a:ext>
            </a:extLst>
          </p:cNvPr>
          <p:cNvGraphicFramePr>
            <a:graphicFrameLocks noChangeAspect="1"/>
          </p:cNvGraphicFramePr>
          <p:nvPr/>
        </p:nvGraphicFramePr>
        <p:xfrm>
          <a:off x="3225800" y="2973388"/>
          <a:ext cx="3451225" cy="600075"/>
        </p:xfrm>
        <a:graphic>
          <a:graphicData uri="http://schemas.openxmlformats.org/presentationml/2006/ole">
            <mc:AlternateContent xmlns:mc="http://schemas.openxmlformats.org/markup-compatibility/2006">
              <mc:Choice xmlns:v="urn:schemas-microsoft-com:vml" Requires="v">
                <p:oleObj spid="_x0000_s39970" name="Equation" r:id="rId6" imgW="1536700" imgH="266700" progId="Equation.DSMT4">
                  <p:embed/>
                </p:oleObj>
              </mc:Choice>
              <mc:Fallback>
                <p:oleObj name="Equation" r:id="rId6" imgW="1536700" imgH="266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800" y="2973388"/>
                        <a:ext cx="34512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6FCDE90-E981-484F-ACB2-58B088800301}"/>
              </a:ext>
            </a:extLst>
          </p:cNvPr>
          <p:cNvSpPr>
            <a:spLocks noGrp="1" noChangeArrowheads="1"/>
          </p:cNvSpPr>
          <p:nvPr>
            <p:ph type="title"/>
          </p:nvPr>
        </p:nvSpPr>
        <p:spPr>
          <a:xfrm>
            <a:off x="320675" y="0"/>
            <a:ext cx="7162800" cy="1295400"/>
          </a:xfrm>
        </p:spPr>
        <p:txBody>
          <a:bodyPr/>
          <a:lstStyle/>
          <a:p>
            <a:r>
              <a:rPr lang="en-US" altLang="en-US">
                <a:ea typeface="ヒラギノ角ゴ Pro W3" panose="020B0300000000000000" pitchFamily="34" charset="-128"/>
              </a:rPr>
              <a:t>Relation between phase variance and Strehl ratio</a:t>
            </a:r>
          </a:p>
        </p:txBody>
      </p:sp>
      <p:sp>
        <p:nvSpPr>
          <p:cNvPr id="41986" name="Rectangle 3">
            <a:extLst>
              <a:ext uri="{FF2B5EF4-FFF2-40B4-BE49-F238E27FC236}">
                <a16:creationId xmlns:a16="http://schemas.microsoft.com/office/drawing/2014/main" id="{B97EF4B4-44B8-1A4F-ADAF-22DA9D445D9B}"/>
              </a:ext>
            </a:extLst>
          </p:cNvPr>
          <p:cNvSpPr>
            <a:spLocks noGrp="1" noChangeArrowheads="1"/>
          </p:cNvSpPr>
          <p:nvPr>
            <p:ph type="body" idx="1"/>
          </p:nvPr>
        </p:nvSpPr>
        <p:spPr>
          <a:xfrm>
            <a:off x="254000" y="1490663"/>
            <a:ext cx="8534400" cy="4876800"/>
          </a:xfrm>
        </p:spPr>
        <p:txBody>
          <a:bodyPr/>
          <a:lstStyle/>
          <a:p>
            <a:r>
              <a:rPr lang="ja-JP" altLang="en-US" sz="2800" b="0">
                <a:ea typeface="ヒラギノ角ゴ Pro W3" panose="020B0300000000000000" pitchFamily="34" charset="-128"/>
              </a:rPr>
              <a:t>“</a:t>
            </a:r>
            <a:r>
              <a:rPr lang="en-US" altLang="ja-JP" sz="2800" b="0" dirty="0" err="1">
                <a:ea typeface="ヒラギノ角ゴ Pro W3" panose="020B0300000000000000" pitchFamily="34" charset="-128"/>
              </a:rPr>
              <a:t>Maréchal</a:t>
            </a:r>
            <a:r>
              <a:rPr lang="en-US" altLang="ja-JP" sz="2800" b="0" dirty="0">
                <a:ea typeface="ヒラギノ角ゴ Pro W3" panose="020B0300000000000000" pitchFamily="34" charset="-128"/>
              </a:rPr>
              <a:t> Approximation</a:t>
            </a:r>
            <a:r>
              <a:rPr lang="ja-JP" altLang="en-US" sz="2800" b="0">
                <a:ea typeface="ヒラギノ角ゴ Pro W3" panose="020B0300000000000000" pitchFamily="34" charset="-128"/>
              </a:rPr>
              <a:t>”</a:t>
            </a:r>
            <a:endParaRPr lang="en-US" altLang="ja-JP" sz="2800" b="0" dirty="0">
              <a:ea typeface="ヒラギノ角ゴ Pro W3" panose="020B0300000000000000" pitchFamily="34" charset="-128"/>
            </a:endParaRPr>
          </a:p>
          <a:p>
            <a:endParaRPr lang="en-US" altLang="en-US" sz="2800" b="0" dirty="0">
              <a:ea typeface="ヒラギノ角ゴ Pro W3" panose="020B0300000000000000" pitchFamily="34" charset="-128"/>
            </a:endParaRPr>
          </a:p>
          <a:p>
            <a:pPr lvl="1">
              <a:lnSpc>
                <a:spcPct val="120000"/>
              </a:lnSpc>
              <a:buFontTx/>
              <a:buNone/>
            </a:pPr>
            <a:r>
              <a:rPr lang="en-US" altLang="en-US" sz="2800" b="0" i="1" dirty="0">
                <a:ea typeface="ヒラギノ角ゴ Pro W3" panose="020B0300000000000000" pitchFamily="34" charset="-128"/>
              </a:rPr>
              <a:t> </a:t>
            </a:r>
          </a:p>
          <a:p>
            <a:pPr lvl="1">
              <a:lnSpc>
                <a:spcPct val="120000"/>
              </a:lnSpc>
              <a:buFontTx/>
              <a:buNone/>
            </a:pPr>
            <a:r>
              <a:rPr lang="en-US" altLang="en-US" sz="2800" b="0" dirty="0">
                <a:ea typeface="ヒラギノ角ゴ Pro W3" panose="020B0300000000000000" pitchFamily="34" charset="-128"/>
              </a:rPr>
              <a:t>   where </a:t>
            </a:r>
            <a:r>
              <a:rPr lang="en-US" altLang="en-US" sz="2800" b="0" i="1" dirty="0">
                <a:ea typeface="ヒラギノ角ゴ Pro W3" panose="020B0300000000000000" pitchFamily="34" charset="-128"/>
              </a:rPr>
              <a:t>σ</a:t>
            </a:r>
            <a:r>
              <a:rPr lang="en-US" altLang="en-US" sz="2800" b="0" i="1" baseline="-25000" dirty="0">
                <a:latin typeface="Symbol" pitchFamily="2" charset="2"/>
                <a:ea typeface="ＭＳ Ｐゴシック" panose="020B0600070205080204" pitchFamily="34" charset="-128"/>
                <a:sym typeface="Symbol" pitchFamily="2" charset="2"/>
              </a:rPr>
              <a:t>ϕ</a:t>
            </a:r>
            <a:r>
              <a:rPr lang="en-US" altLang="en-US" sz="2800" b="0" i="1" baseline="30000" dirty="0">
                <a:ea typeface="ヒラギノ角ゴ Pro W3" panose="020B0300000000000000" pitchFamily="34" charset="-128"/>
              </a:rPr>
              <a:t>2</a:t>
            </a:r>
            <a:r>
              <a:rPr lang="en-US" altLang="en-US" sz="2800" b="0" baseline="30000" dirty="0">
                <a:ea typeface="ヒラギノ角ゴ Pro W3" panose="020B0300000000000000" pitchFamily="34" charset="-128"/>
              </a:rPr>
              <a:t> </a:t>
            </a:r>
            <a:r>
              <a:rPr lang="en-US" altLang="en-US" sz="2800" b="0" dirty="0">
                <a:ea typeface="ヒラギノ角ゴ Pro W3" panose="020B0300000000000000" pitchFamily="34" charset="-128"/>
              </a:rPr>
              <a:t>is the total </a:t>
            </a:r>
            <a:r>
              <a:rPr lang="en-US" altLang="en-US" sz="2800" b="0" dirty="0" err="1">
                <a:ea typeface="ヒラギノ角ゴ Pro W3" panose="020B0300000000000000" pitchFamily="34" charset="-128"/>
              </a:rPr>
              <a:t>wavefront</a:t>
            </a:r>
            <a:r>
              <a:rPr lang="en-US" altLang="en-US" sz="2800" b="0" dirty="0">
                <a:ea typeface="ヒラギノ角ゴ Pro W3" panose="020B0300000000000000" pitchFamily="34" charset="-128"/>
              </a:rPr>
              <a:t> variance</a:t>
            </a:r>
          </a:p>
          <a:p>
            <a:pPr lvl="1">
              <a:lnSpc>
                <a:spcPct val="120000"/>
              </a:lnSpc>
              <a:buFontTx/>
              <a:buNone/>
            </a:pPr>
            <a:endParaRPr lang="en-US" altLang="en-US" sz="2800" b="0" dirty="0">
              <a:ea typeface="ヒラギノ角ゴ Pro W3" panose="020B0300000000000000" pitchFamily="34" charset="-128"/>
            </a:endParaRPr>
          </a:p>
          <a:p>
            <a:pPr lvl="1">
              <a:lnSpc>
                <a:spcPct val="120000"/>
              </a:lnSpc>
            </a:pPr>
            <a:r>
              <a:rPr lang="en-US" altLang="en-US" sz="2800" b="0" dirty="0">
                <a:ea typeface="ヒラギノ角ゴ Pro W3" panose="020B0300000000000000" pitchFamily="34" charset="-128"/>
              </a:rPr>
              <a:t>Valid when </a:t>
            </a:r>
            <a:r>
              <a:rPr lang="en-US" altLang="en-US" sz="2800" b="0" dirty="0" err="1">
                <a:ea typeface="ヒラギノ角ゴ Pro W3" panose="020B0300000000000000" pitchFamily="34" charset="-128"/>
              </a:rPr>
              <a:t>Strehl</a:t>
            </a:r>
            <a:r>
              <a:rPr lang="en-US" altLang="en-US" sz="2800" b="0" dirty="0">
                <a:ea typeface="ヒラギノ角ゴ Pro W3" panose="020B0300000000000000" pitchFamily="34" charset="-128"/>
              </a:rPr>
              <a:t> &gt; 10% or so </a:t>
            </a:r>
          </a:p>
          <a:p>
            <a:pPr lvl="1">
              <a:lnSpc>
                <a:spcPct val="120000"/>
              </a:lnSpc>
            </a:pPr>
            <a:r>
              <a:rPr lang="en-US" altLang="en-US" sz="2800" b="0" dirty="0">
                <a:ea typeface="ヒラギノ角ゴ Pro W3" panose="020B0300000000000000" pitchFamily="34" charset="-128"/>
              </a:rPr>
              <a:t>Under-estimates the </a:t>
            </a:r>
            <a:r>
              <a:rPr lang="en-US" altLang="en-US" sz="2800" b="0" dirty="0" err="1">
                <a:ea typeface="ヒラギノ角ゴ Pro W3" panose="020B0300000000000000" pitchFamily="34" charset="-128"/>
              </a:rPr>
              <a:t>Strehl</a:t>
            </a:r>
            <a:r>
              <a:rPr lang="en-US" altLang="en-US" sz="2800" b="0" dirty="0">
                <a:ea typeface="ヒラギノ角ゴ Pro W3" panose="020B0300000000000000" pitchFamily="34" charset="-128"/>
              </a:rPr>
              <a:t> for low-</a:t>
            </a:r>
            <a:r>
              <a:rPr lang="en-US" altLang="en-US" sz="2800" b="0" dirty="0" err="1">
                <a:ea typeface="ヒラギノ角ゴ Pro W3" panose="020B0300000000000000" pitchFamily="34" charset="-128"/>
              </a:rPr>
              <a:t>Strehl</a:t>
            </a:r>
            <a:r>
              <a:rPr lang="en-US" altLang="en-US" sz="2800" b="0" dirty="0">
                <a:ea typeface="ヒラギノ角ゴ Pro W3" panose="020B0300000000000000" pitchFamily="34" charset="-128"/>
              </a:rPr>
              <a:t> situations (larger values of </a:t>
            </a:r>
            <a:r>
              <a:rPr lang="en-US" altLang="en-US" sz="2800" b="0" i="1" dirty="0">
                <a:ea typeface="ヒラギノ角ゴ Pro W3" panose="020B0300000000000000" pitchFamily="34" charset="-128"/>
              </a:rPr>
              <a:t>σ</a:t>
            </a:r>
            <a:r>
              <a:rPr lang="en-US" altLang="en-US" sz="2800" b="0" i="1" baseline="-25000" dirty="0">
                <a:latin typeface="Symbol" pitchFamily="2" charset="2"/>
                <a:ea typeface="ＭＳ Ｐゴシック" panose="020B0600070205080204" pitchFamily="34" charset="-128"/>
                <a:sym typeface="Symbol" pitchFamily="2" charset="2"/>
              </a:rPr>
              <a:t>ϕ</a:t>
            </a:r>
            <a:r>
              <a:rPr lang="en-US" altLang="en-US" sz="2800" b="0" i="1" baseline="30000" dirty="0">
                <a:ea typeface="ヒラギノ角ゴ Pro W3" panose="020B0300000000000000" pitchFamily="34" charset="-128"/>
              </a:rPr>
              <a:t>2</a:t>
            </a:r>
            <a:r>
              <a:rPr lang="en-US" altLang="en-US" sz="2800" b="0" dirty="0">
                <a:ea typeface="ヒラギノ角ゴ Pro W3" panose="020B0300000000000000" pitchFamily="34" charset="-128"/>
              </a:rPr>
              <a:t> )</a:t>
            </a:r>
          </a:p>
        </p:txBody>
      </p:sp>
      <p:graphicFrame>
        <p:nvGraphicFramePr>
          <p:cNvPr id="41987" name="Object 2">
            <a:extLst>
              <a:ext uri="{FF2B5EF4-FFF2-40B4-BE49-F238E27FC236}">
                <a16:creationId xmlns:a16="http://schemas.microsoft.com/office/drawing/2014/main" id="{55EAF036-2529-D647-B444-07EEFD4D198D}"/>
              </a:ext>
            </a:extLst>
          </p:cNvPr>
          <p:cNvGraphicFramePr>
            <a:graphicFrameLocks noChangeAspect="1"/>
          </p:cNvGraphicFramePr>
          <p:nvPr/>
        </p:nvGraphicFramePr>
        <p:xfrm>
          <a:off x="2416175" y="2168525"/>
          <a:ext cx="3484563" cy="833438"/>
        </p:xfrm>
        <a:graphic>
          <a:graphicData uri="http://schemas.openxmlformats.org/presentationml/2006/ole">
            <mc:AlternateContent xmlns:mc="http://schemas.openxmlformats.org/markup-compatibility/2006">
              <mc:Choice xmlns:v="urn:schemas-microsoft-com:vml" Requires="v">
                <p:oleObj spid="_x0000_s42002" name="Equation" r:id="rId4" imgW="1168400" imgH="279400" progId="Equation.DSMT4">
                  <p:embed/>
                </p:oleObj>
              </mc:Choice>
              <mc:Fallback>
                <p:oleObj name="Equation" r:id="rId4" imgW="1168400" imgH="279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175" y="2168525"/>
                        <a:ext cx="3484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CF520A9-4AFD-DE4D-86B0-8B94ABB639F8}"/>
              </a:ext>
            </a:extLst>
          </p:cNvPr>
          <p:cNvSpPr>
            <a:spLocks noGrp="1" noChangeArrowheads="1"/>
          </p:cNvSpPr>
          <p:nvPr>
            <p:ph type="title"/>
          </p:nvPr>
        </p:nvSpPr>
        <p:spPr>
          <a:xfrm>
            <a:off x="384175" y="0"/>
            <a:ext cx="7162800" cy="1295400"/>
          </a:xfrm>
        </p:spPr>
        <p:txBody>
          <a:bodyPr/>
          <a:lstStyle/>
          <a:p>
            <a:r>
              <a:rPr lang="en-US" altLang="en-US">
                <a:ea typeface="ヒラギノ角ゴ Pro W3" panose="020B0300000000000000" pitchFamily="34" charset="-128"/>
              </a:rPr>
              <a:t>High Strehl        PSF with higher peak intensity and narrower </a:t>
            </a:r>
            <a:r>
              <a:rPr lang="ja-JP" altLang="en-US">
                <a:ea typeface="ヒラギノ角ゴ Pro W3" panose="020B0300000000000000" pitchFamily="34" charset="-128"/>
              </a:rPr>
              <a:t>“</a:t>
            </a:r>
            <a:r>
              <a:rPr lang="en-US" altLang="ja-JP">
                <a:ea typeface="ヒラギノ角ゴ Pro W3" panose="020B0300000000000000" pitchFamily="34" charset="-128"/>
              </a:rPr>
              <a:t>core</a:t>
            </a:r>
            <a:r>
              <a:rPr lang="ja-JP" altLang="en-US">
                <a:ea typeface="ヒラギノ角ゴ Pro W3" panose="020B0300000000000000" pitchFamily="34" charset="-128"/>
              </a:rPr>
              <a:t>”</a:t>
            </a:r>
            <a:r>
              <a:rPr lang="en-US" altLang="ja-JP">
                <a:ea typeface="ヒラギノ角ゴ Pro W3" panose="020B0300000000000000" pitchFamily="34" charset="-128"/>
              </a:rPr>
              <a:t> </a:t>
            </a:r>
            <a:endParaRPr lang="en-US" altLang="en-US">
              <a:ea typeface="ヒラギノ角ゴ Pro W3" panose="020B0300000000000000" pitchFamily="34" charset="-128"/>
            </a:endParaRPr>
          </a:p>
        </p:txBody>
      </p:sp>
      <p:sp>
        <p:nvSpPr>
          <p:cNvPr id="44034" name="Text Box 7">
            <a:extLst>
              <a:ext uri="{FF2B5EF4-FFF2-40B4-BE49-F238E27FC236}">
                <a16:creationId xmlns:a16="http://schemas.microsoft.com/office/drawing/2014/main" id="{0A4127AB-6335-8344-86BE-5F4455DEAD87}"/>
              </a:ext>
            </a:extLst>
          </p:cNvPr>
          <p:cNvSpPr txBox="1">
            <a:spLocks noChangeArrowheads="1"/>
          </p:cNvSpPr>
          <p:nvPr/>
        </p:nvSpPr>
        <p:spPr bwMode="auto">
          <a:xfrm>
            <a:off x="3494088" y="1481138"/>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spcBef>
                <a:spcPct val="50000"/>
              </a:spcBef>
            </a:pPr>
            <a:r>
              <a:rPr lang="en-US" altLang="en-US">
                <a:latin typeface="Trebuchet MS Bold" panose="020B0603020202020204" pitchFamily="34" charset="0"/>
              </a:rPr>
              <a:t>High </a:t>
            </a:r>
            <a:br>
              <a:rPr lang="en-US" altLang="en-US">
                <a:latin typeface="Trebuchet MS Bold" panose="020B0603020202020204" pitchFamily="34" charset="0"/>
              </a:rPr>
            </a:br>
            <a:r>
              <a:rPr lang="en-US" altLang="en-US">
                <a:latin typeface="Trebuchet MS Bold" panose="020B0603020202020204" pitchFamily="34" charset="0"/>
              </a:rPr>
              <a:t>Strehl</a:t>
            </a:r>
            <a:endParaRPr lang="en-US" altLang="en-US"/>
          </a:p>
        </p:txBody>
      </p:sp>
      <p:sp>
        <p:nvSpPr>
          <p:cNvPr id="44035" name="Text Box 8">
            <a:extLst>
              <a:ext uri="{FF2B5EF4-FFF2-40B4-BE49-F238E27FC236}">
                <a16:creationId xmlns:a16="http://schemas.microsoft.com/office/drawing/2014/main" id="{EC14C062-9B9D-7242-AB04-2FF9D256740F}"/>
              </a:ext>
            </a:extLst>
          </p:cNvPr>
          <p:cNvSpPr txBox="1">
            <a:spLocks noChangeArrowheads="1"/>
          </p:cNvSpPr>
          <p:nvPr/>
        </p:nvSpPr>
        <p:spPr bwMode="auto">
          <a:xfrm>
            <a:off x="2903538" y="5534025"/>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spcBef>
                <a:spcPct val="50000"/>
              </a:spcBef>
            </a:pPr>
            <a:r>
              <a:rPr lang="en-US" altLang="en-US">
                <a:latin typeface="Trebuchet MS Bold" panose="020B0603020202020204" pitchFamily="34" charset="0"/>
              </a:rPr>
              <a:t>Medium </a:t>
            </a:r>
            <a:br>
              <a:rPr lang="en-US" altLang="en-US">
                <a:latin typeface="Trebuchet MS Bold" panose="020B0603020202020204" pitchFamily="34" charset="0"/>
              </a:rPr>
            </a:br>
            <a:r>
              <a:rPr lang="en-US" altLang="en-US">
                <a:latin typeface="Trebuchet MS Bold" panose="020B0603020202020204" pitchFamily="34" charset="0"/>
              </a:rPr>
              <a:t>Strehl</a:t>
            </a:r>
            <a:endParaRPr lang="en-US" altLang="en-US"/>
          </a:p>
        </p:txBody>
      </p:sp>
      <p:sp>
        <p:nvSpPr>
          <p:cNvPr id="44036" name="Text Box 9">
            <a:extLst>
              <a:ext uri="{FF2B5EF4-FFF2-40B4-BE49-F238E27FC236}">
                <a16:creationId xmlns:a16="http://schemas.microsoft.com/office/drawing/2014/main" id="{DBD3CC74-4C8A-DA42-B231-48D99EB73A58}"/>
              </a:ext>
            </a:extLst>
          </p:cNvPr>
          <p:cNvSpPr txBox="1">
            <a:spLocks noChangeArrowheads="1"/>
          </p:cNvSpPr>
          <p:nvPr/>
        </p:nvSpPr>
        <p:spPr bwMode="auto">
          <a:xfrm>
            <a:off x="7192963" y="3365500"/>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spcBef>
                <a:spcPct val="50000"/>
              </a:spcBef>
            </a:pPr>
            <a:r>
              <a:rPr lang="en-US" altLang="en-US">
                <a:latin typeface="Trebuchet MS Bold" panose="020B0603020202020204" pitchFamily="34" charset="0"/>
              </a:rPr>
              <a:t>Low </a:t>
            </a:r>
            <a:br>
              <a:rPr lang="en-US" altLang="en-US">
                <a:latin typeface="Trebuchet MS Bold" panose="020B0603020202020204" pitchFamily="34" charset="0"/>
              </a:rPr>
            </a:br>
            <a:r>
              <a:rPr lang="en-US" altLang="en-US">
                <a:latin typeface="Trebuchet MS Bold" panose="020B0603020202020204" pitchFamily="34" charset="0"/>
              </a:rPr>
              <a:t>Strehl</a:t>
            </a:r>
            <a:endParaRPr lang="en-US" altLang="en-US"/>
          </a:p>
        </p:txBody>
      </p:sp>
      <p:grpSp>
        <p:nvGrpSpPr>
          <p:cNvPr id="44037" name="Group 18">
            <a:extLst>
              <a:ext uri="{FF2B5EF4-FFF2-40B4-BE49-F238E27FC236}">
                <a16:creationId xmlns:a16="http://schemas.microsoft.com/office/drawing/2014/main" id="{CB44E439-5141-4546-964F-3559E3BC90F1}"/>
              </a:ext>
            </a:extLst>
          </p:cNvPr>
          <p:cNvGrpSpPr>
            <a:grpSpLocks/>
          </p:cNvGrpSpPr>
          <p:nvPr/>
        </p:nvGrpSpPr>
        <p:grpSpPr bwMode="auto">
          <a:xfrm>
            <a:off x="5614988" y="4300538"/>
            <a:ext cx="3281362" cy="2047875"/>
            <a:chOff x="3537" y="2709"/>
            <a:chExt cx="2067" cy="1290"/>
          </a:xfrm>
        </p:grpSpPr>
        <p:pic>
          <p:nvPicPr>
            <p:cNvPr id="44047" name="Picture 6" descr="1600nm_WFE">
              <a:extLst>
                <a:ext uri="{FF2B5EF4-FFF2-40B4-BE49-F238E27FC236}">
                  <a16:creationId xmlns:a16="http://schemas.microsoft.com/office/drawing/2014/main" id="{DCF0E4CF-D375-DA47-BE9E-6FE319925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308"/>
            <a:stretch>
              <a:fillRect/>
            </a:stretch>
          </p:blipFill>
          <p:spPr bwMode="auto">
            <a:xfrm>
              <a:off x="3537" y="2709"/>
              <a:ext cx="2067"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Oval 12">
              <a:extLst>
                <a:ext uri="{FF2B5EF4-FFF2-40B4-BE49-F238E27FC236}">
                  <a16:creationId xmlns:a16="http://schemas.microsoft.com/office/drawing/2014/main" id="{9E6036CD-F89E-DB48-BCD5-818359C54D64}"/>
                </a:ext>
              </a:extLst>
            </p:cNvPr>
            <p:cNvSpPr>
              <a:spLocks noChangeArrowheads="1"/>
            </p:cNvSpPr>
            <p:nvPr/>
          </p:nvSpPr>
          <p:spPr bwMode="auto">
            <a:xfrm>
              <a:off x="3609" y="2718"/>
              <a:ext cx="297" cy="252"/>
            </a:xfrm>
            <a:prstGeom prst="ellipse">
              <a:avLst/>
            </a:prstGeom>
            <a:noFill/>
            <a:ln w="38100">
              <a:solidFill>
                <a:srgbClr val="FF020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
          <p:nvSpPr>
            <p:cNvPr id="44049" name="Rectangle 13">
              <a:extLst>
                <a:ext uri="{FF2B5EF4-FFF2-40B4-BE49-F238E27FC236}">
                  <a16:creationId xmlns:a16="http://schemas.microsoft.com/office/drawing/2014/main" id="{8B2ABF84-FBB3-1F4C-AAC6-330EEB0538FD}"/>
                </a:ext>
              </a:extLst>
            </p:cNvPr>
            <p:cNvSpPr>
              <a:spLocks noChangeArrowheads="1"/>
            </p:cNvSpPr>
            <p:nvPr/>
          </p:nvSpPr>
          <p:spPr bwMode="auto">
            <a:xfrm>
              <a:off x="4045" y="2778"/>
              <a:ext cx="366" cy="22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grpSp>
      <p:grpSp>
        <p:nvGrpSpPr>
          <p:cNvPr id="44038" name="Group 17">
            <a:extLst>
              <a:ext uri="{FF2B5EF4-FFF2-40B4-BE49-F238E27FC236}">
                <a16:creationId xmlns:a16="http://schemas.microsoft.com/office/drawing/2014/main" id="{7D909A31-1B42-804A-9442-190A28333575}"/>
              </a:ext>
            </a:extLst>
          </p:cNvPr>
          <p:cNvGrpSpPr>
            <a:grpSpLocks/>
          </p:cNvGrpSpPr>
          <p:nvPr/>
        </p:nvGrpSpPr>
        <p:grpSpPr bwMode="auto">
          <a:xfrm>
            <a:off x="1984375" y="3271838"/>
            <a:ext cx="3444875" cy="2168525"/>
            <a:chOff x="1250" y="2061"/>
            <a:chExt cx="2170" cy="1366"/>
          </a:xfrm>
        </p:grpSpPr>
        <p:pic>
          <p:nvPicPr>
            <p:cNvPr id="44044" name="Picture 5" descr="800nm_WFE">
              <a:extLst>
                <a:ext uri="{FF2B5EF4-FFF2-40B4-BE49-F238E27FC236}">
                  <a16:creationId xmlns:a16="http://schemas.microsoft.com/office/drawing/2014/main" id="{DF6DA005-713C-994A-88F2-C2E701EC4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274"/>
            <a:stretch>
              <a:fillRect/>
            </a:stretch>
          </p:blipFill>
          <p:spPr bwMode="auto">
            <a:xfrm>
              <a:off x="1250" y="2123"/>
              <a:ext cx="2170"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Oval 11">
              <a:extLst>
                <a:ext uri="{FF2B5EF4-FFF2-40B4-BE49-F238E27FC236}">
                  <a16:creationId xmlns:a16="http://schemas.microsoft.com/office/drawing/2014/main" id="{FE27530C-303D-FC4F-9E83-B0F355494B57}"/>
                </a:ext>
              </a:extLst>
            </p:cNvPr>
            <p:cNvSpPr>
              <a:spLocks noChangeArrowheads="1"/>
            </p:cNvSpPr>
            <p:nvPr/>
          </p:nvSpPr>
          <p:spPr bwMode="auto">
            <a:xfrm>
              <a:off x="1302" y="2061"/>
              <a:ext cx="297" cy="252"/>
            </a:xfrm>
            <a:prstGeom prst="ellipse">
              <a:avLst/>
            </a:prstGeom>
            <a:noFill/>
            <a:ln w="38100">
              <a:solidFill>
                <a:srgbClr val="FF020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
          <p:nvSpPr>
            <p:cNvPr id="44046" name="Rectangle 14">
              <a:extLst>
                <a:ext uri="{FF2B5EF4-FFF2-40B4-BE49-F238E27FC236}">
                  <a16:creationId xmlns:a16="http://schemas.microsoft.com/office/drawing/2014/main" id="{B299AFE3-C353-9841-93A7-D96FA9949403}"/>
                </a:ext>
              </a:extLst>
            </p:cNvPr>
            <p:cNvSpPr>
              <a:spLocks noChangeArrowheads="1"/>
            </p:cNvSpPr>
            <p:nvPr/>
          </p:nvSpPr>
          <p:spPr bwMode="auto">
            <a:xfrm>
              <a:off x="1759" y="2188"/>
              <a:ext cx="366" cy="22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grpSp>
      <p:grpSp>
        <p:nvGrpSpPr>
          <p:cNvPr id="44039" name="Group 16">
            <a:extLst>
              <a:ext uri="{FF2B5EF4-FFF2-40B4-BE49-F238E27FC236}">
                <a16:creationId xmlns:a16="http://schemas.microsoft.com/office/drawing/2014/main" id="{4FA2A22E-CFB7-624F-AC37-50A128F5169A}"/>
              </a:ext>
            </a:extLst>
          </p:cNvPr>
          <p:cNvGrpSpPr>
            <a:grpSpLocks/>
          </p:cNvGrpSpPr>
          <p:nvPr/>
        </p:nvGrpSpPr>
        <p:grpSpPr bwMode="auto">
          <a:xfrm>
            <a:off x="131763" y="1333500"/>
            <a:ext cx="3319462" cy="1878013"/>
            <a:chOff x="83" y="840"/>
            <a:chExt cx="2091" cy="1183"/>
          </a:xfrm>
        </p:grpSpPr>
        <p:pic>
          <p:nvPicPr>
            <p:cNvPr id="44041" name="Picture 4" descr="50nm_WFE">
              <a:extLst>
                <a:ext uri="{FF2B5EF4-FFF2-40B4-BE49-F238E27FC236}">
                  <a16:creationId xmlns:a16="http://schemas.microsoft.com/office/drawing/2014/main" id="{2613041A-FD52-1F49-B07F-5D3592F4D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349"/>
            <a:stretch>
              <a:fillRect/>
            </a:stretch>
          </p:blipFill>
          <p:spPr bwMode="auto">
            <a:xfrm>
              <a:off x="83" y="840"/>
              <a:ext cx="2091"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Oval 10">
              <a:extLst>
                <a:ext uri="{FF2B5EF4-FFF2-40B4-BE49-F238E27FC236}">
                  <a16:creationId xmlns:a16="http://schemas.microsoft.com/office/drawing/2014/main" id="{841FFF99-0F3A-B346-A9D9-F7A7F5B082D0}"/>
                </a:ext>
              </a:extLst>
            </p:cNvPr>
            <p:cNvSpPr>
              <a:spLocks noChangeArrowheads="1"/>
            </p:cNvSpPr>
            <p:nvPr/>
          </p:nvSpPr>
          <p:spPr bwMode="auto">
            <a:xfrm>
              <a:off x="114" y="891"/>
              <a:ext cx="297" cy="252"/>
            </a:xfrm>
            <a:prstGeom prst="ellipse">
              <a:avLst/>
            </a:prstGeom>
            <a:noFill/>
            <a:ln w="38100">
              <a:solidFill>
                <a:srgbClr val="FF020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sp>
          <p:nvSpPr>
            <p:cNvPr id="44043" name="Rectangle 15">
              <a:extLst>
                <a:ext uri="{FF2B5EF4-FFF2-40B4-BE49-F238E27FC236}">
                  <a16:creationId xmlns:a16="http://schemas.microsoft.com/office/drawing/2014/main" id="{30EABA02-2F0F-7644-82E9-2C21A171186F}"/>
                </a:ext>
              </a:extLst>
            </p:cNvPr>
            <p:cNvSpPr>
              <a:spLocks noChangeArrowheads="1"/>
            </p:cNvSpPr>
            <p:nvPr/>
          </p:nvSpPr>
          <p:spPr bwMode="auto">
            <a:xfrm>
              <a:off x="615" y="914"/>
              <a:ext cx="366" cy="228"/>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endParaRPr lang="en-US" altLang="en-US"/>
            </a:p>
          </p:txBody>
        </p:sp>
      </p:grpSp>
      <p:graphicFrame>
        <p:nvGraphicFramePr>
          <p:cNvPr id="44040" name="Object 2">
            <a:extLst>
              <a:ext uri="{FF2B5EF4-FFF2-40B4-BE49-F238E27FC236}">
                <a16:creationId xmlns:a16="http://schemas.microsoft.com/office/drawing/2014/main" id="{D10CA846-FC5A-D24A-A4E9-BB04BED7437D}"/>
              </a:ext>
            </a:extLst>
          </p:cNvPr>
          <p:cNvGraphicFramePr>
            <a:graphicFrameLocks noChangeAspect="1"/>
          </p:cNvGraphicFramePr>
          <p:nvPr/>
        </p:nvGraphicFramePr>
        <p:xfrm>
          <a:off x="2513013" y="279400"/>
          <a:ext cx="517525" cy="442913"/>
        </p:xfrm>
        <a:graphic>
          <a:graphicData uri="http://schemas.openxmlformats.org/presentationml/2006/ole">
            <mc:AlternateContent xmlns:mc="http://schemas.openxmlformats.org/markup-compatibility/2006">
              <mc:Choice xmlns:v="urn:schemas-microsoft-com:vml" Requires="v">
                <p:oleObj spid="_x0000_s44064" name="Equation" r:id="rId7" imgW="190500" imgH="139700" progId="Equation.DSMT4">
                  <p:embed/>
                </p:oleObj>
              </mc:Choice>
              <mc:Fallback>
                <p:oleObj name="Equation" r:id="rId7" imgW="190500" imgH="1397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279400"/>
                        <a:ext cx="5175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B0BE-5BB9-2447-B39E-3DC187F01A1C}"/>
              </a:ext>
            </a:extLst>
          </p:cNvPr>
          <p:cNvSpPr>
            <a:spLocks noGrp="1"/>
          </p:cNvSpPr>
          <p:nvPr>
            <p:ph type="title"/>
          </p:nvPr>
        </p:nvSpPr>
        <p:spPr/>
        <p:txBody>
          <a:bodyPr/>
          <a:lstStyle/>
          <a:p>
            <a:r>
              <a:rPr lang="en-US" altLang="en-US">
                <a:ea typeface="ヒラギノ角ゴ Pro W3" panose="020B0300000000000000" pitchFamily="34" charset="-128"/>
              </a:rPr>
              <a:t>Summary of topics discussed today</a:t>
            </a:r>
          </a:p>
        </p:txBody>
      </p:sp>
      <p:sp>
        <p:nvSpPr>
          <p:cNvPr id="62466" name="Content Placeholder 2">
            <a:extLst>
              <a:ext uri="{FF2B5EF4-FFF2-40B4-BE49-F238E27FC236}">
                <a16:creationId xmlns:a16="http://schemas.microsoft.com/office/drawing/2014/main" id="{85C4FF54-A16E-8246-86EE-C28DF6EB7B65}"/>
              </a:ext>
            </a:extLst>
          </p:cNvPr>
          <p:cNvSpPr>
            <a:spLocks noGrp="1"/>
          </p:cNvSpPr>
          <p:nvPr>
            <p:ph idx="1"/>
          </p:nvPr>
        </p:nvSpPr>
        <p:spPr>
          <a:xfrm>
            <a:off x="304800" y="1600200"/>
            <a:ext cx="8534400" cy="4329113"/>
          </a:xfrm>
        </p:spPr>
        <p:txBody>
          <a:bodyPr/>
          <a:lstStyle/>
          <a:p>
            <a:r>
              <a:rPr lang="en-US" altLang="en-US" b="0" dirty="0" err="1">
                <a:ea typeface="ヒラギノ角ゴ Pro W3" panose="020B0300000000000000" pitchFamily="34" charset="-128"/>
              </a:rPr>
              <a:t>Wavefront</a:t>
            </a:r>
            <a:r>
              <a:rPr lang="en-US" altLang="en-US" b="0" dirty="0">
                <a:ea typeface="ヒラギノ角ゴ Pro W3" panose="020B0300000000000000" pitchFamily="34" charset="-128"/>
              </a:rPr>
              <a:t> errors due to:</a:t>
            </a:r>
          </a:p>
          <a:p>
            <a:pPr lvl="1"/>
            <a:r>
              <a:rPr lang="en-US" altLang="en-US" b="0" dirty="0">
                <a:ea typeface="ヒラギノ角ゴ Pro W3" panose="020B0300000000000000" pitchFamily="34" charset="-128"/>
              </a:rPr>
              <a:t>Timescale of turbulence</a:t>
            </a:r>
          </a:p>
          <a:p>
            <a:pPr lvl="1"/>
            <a:r>
              <a:rPr lang="en-US" altLang="en-US" b="0" dirty="0" err="1">
                <a:ea typeface="ヒラギノ角ゴ Pro W3" panose="020B0300000000000000" pitchFamily="34" charset="-128"/>
              </a:rPr>
              <a:t>Isoplanatic</a:t>
            </a:r>
            <a:r>
              <a:rPr lang="en-US" altLang="en-US" b="0" dirty="0">
                <a:ea typeface="ヒラギノ角ゴ Pro W3" panose="020B0300000000000000" pitchFamily="34" charset="-128"/>
              </a:rPr>
              <a:t> angle</a:t>
            </a:r>
          </a:p>
          <a:p>
            <a:pPr lvl="1"/>
            <a:r>
              <a:rPr lang="en-US" altLang="en-US" b="0" dirty="0">
                <a:ea typeface="ヒラギノ角ゴ Pro W3" panose="020B0300000000000000" pitchFamily="34" charset="-128"/>
              </a:rPr>
              <a:t>Deformable mirror fitting error</a:t>
            </a:r>
          </a:p>
          <a:p>
            <a:pPr lvl="1"/>
            <a:r>
              <a:rPr lang="en-US" altLang="en-US" b="0" dirty="0">
                <a:ea typeface="ヒラギノ角ゴ Pro W3" panose="020B0300000000000000" pitchFamily="34" charset="-128"/>
              </a:rPr>
              <a:t>Other effects</a:t>
            </a:r>
          </a:p>
          <a:p>
            <a:r>
              <a:rPr lang="en-US" altLang="en-US" b="0" dirty="0">
                <a:ea typeface="ヒラギノ角ゴ Pro W3" panose="020B0300000000000000" pitchFamily="34" charset="-128"/>
              </a:rPr>
              <a:t>Concept of an </a:t>
            </a:r>
            <a:r>
              <a:rPr lang="ja-JP" altLang="en-US" b="0">
                <a:ea typeface="ヒラギノ角ゴ Pro W3" panose="020B0300000000000000" pitchFamily="34" charset="-128"/>
              </a:rPr>
              <a:t>“</a:t>
            </a:r>
            <a:r>
              <a:rPr lang="en-US" altLang="ja-JP" b="0" dirty="0">
                <a:ea typeface="ヒラギノ角ゴ Pro W3" panose="020B0300000000000000" pitchFamily="34" charset="-128"/>
              </a:rPr>
              <a:t>error budget</a:t>
            </a:r>
            <a:r>
              <a:rPr lang="ja-JP" altLang="en-US" b="0">
                <a:ea typeface="ヒラギノ角ゴ Pro W3" panose="020B0300000000000000" pitchFamily="34" charset="-128"/>
              </a:rPr>
              <a:t>”</a:t>
            </a:r>
            <a:endParaRPr lang="en-US" altLang="ja-JP" b="0" dirty="0">
              <a:ea typeface="ヒラギノ角ゴ Pro W3" panose="020B0300000000000000" pitchFamily="34" charset="-128"/>
            </a:endParaRPr>
          </a:p>
          <a:p>
            <a:r>
              <a:rPr lang="en-US" altLang="en-US" b="0" dirty="0">
                <a:ea typeface="ヒラギノ角ゴ Pro W3" panose="020B0300000000000000" pitchFamily="34" charset="-128"/>
              </a:rPr>
              <a:t>Goal: to calculate &lt;σ</a:t>
            </a:r>
            <a:r>
              <a:rPr lang="en-US" altLang="en-US" b="0" baseline="-25000" dirty="0">
                <a:latin typeface="Symbol" pitchFamily="2" charset="2"/>
                <a:ea typeface="ヒラギノ角ゴ Pro W3" panose="020B0300000000000000" pitchFamily="34" charset="-128"/>
              </a:rPr>
              <a:t>ϕ</a:t>
            </a:r>
            <a:r>
              <a:rPr lang="en-US" altLang="en-US" b="0" baseline="30000" dirty="0">
                <a:ea typeface="ヒラギノ角ゴ Pro W3" panose="020B0300000000000000" pitchFamily="34" charset="-128"/>
              </a:rPr>
              <a:t>2</a:t>
            </a:r>
            <a:r>
              <a:rPr lang="en-US" altLang="en-US" b="0" dirty="0">
                <a:ea typeface="ヒラギノ角ゴ Pro W3" panose="020B0300000000000000" pitchFamily="34" charset="-128"/>
              </a:rPr>
              <a:t>&gt; and thus the </a:t>
            </a:r>
            <a:r>
              <a:rPr lang="en-US" altLang="en-US" b="0" dirty="0" err="1">
                <a:ea typeface="ヒラギノ角ゴ Pro W3" panose="020B0300000000000000" pitchFamily="34" charset="-128"/>
              </a:rPr>
              <a:t>Strehl</a:t>
            </a:r>
            <a:r>
              <a:rPr lang="en-US" altLang="en-US" b="0" dirty="0">
                <a:ea typeface="ヒラギノ角ゴ Pro W3" panose="020B0300000000000000" pitchFamily="34" charset="-128"/>
              </a:rPr>
              <a:t> ratio </a:t>
            </a:r>
          </a:p>
          <a:p>
            <a:endParaRPr lang="en-US" altLang="en-US" b="0" dirty="0">
              <a:ea typeface="ヒラギノ角ゴ Pro W3" panose="020B0300000000000000" pitchFamily="34" charset="-128"/>
            </a:endParaRPr>
          </a:p>
          <a:p>
            <a:endParaRPr lang="en-US" altLang="en-US" b="0" dirty="0">
              <a:ea typeface="ヒラギノ角ゴ Pro W3" panose="020B0300000000000000" pitchFamily="34" charset="-128"/>
            </a:endParaRPr>
          </a:p>
        </p:txBody>
      </p:sp>
      <p:graphicFrame>
        <p:nvGraphicFramePr>
          <p:cNvPr id="62467" name="Object 2">
            <a:extLst>
              <a:ext uri="{FF2B5EF4-FFF2-40B4-BE49-F238E27FC236}">
                <a16:creationId xmlns:a16="http://schemas.microsoft.com/office/drawing/2014/main" id="{0C62BE70-D2A3-B044-A6A6-63EFEBBB7C8A}"/>
              </a:ext>
            </a:extLst>
          </p:cNvPr>
          <p:cNvGraphicFramePr>
            <a:graphicFrameLocks noChangeAspect="1"/>
          </p:cNvGraphicFramePr>
          <p:nvPr>
            <p:extLst>
              <p:ext uri="{D42A27DB-BD31-4B8C-83A1-F6EECF244321}">
                <p14:modId xmlns:p14="http://schemas.microsoft.com/office/powerpoint/2010/main" val="415414633"/>
              </p:ext>
            </p:extLst>
          </p:nvPr>
        </p:nvGraphicFramePr>
        <p:xfrm>
          <a:off x="2267450" y="5115787"/>
          <a:ext cx="3051175" cy="730250"/>
        </p:xfrm>
        <a:graphic>
          <a:graphicData uri="http://schemas.openxmlformats.org/presentationml/2006/ole">
            <mc:AlternateContent xmlns:mc="http://schemas.openxmlformats.org/markup-compatibility/2006">
              <mc:Choice xmlns:v="urn:schemas-microsoft-com:vml" Requires="v">
                <p:oleObj spid="_x0000_s62482" name="Equation" r:id="rId3" imgW="1168400" imgH="279400" progId="Equation.DSMT4">
                  <p:embed/>
                </p:oleObj>
              </mc:Choice>
              <mc:Fallback>
                <p:oleObj name="Equation" r:id="rId3" imgW="1168400" imgH="279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450" y="5115787"/>
                        <a:ext cx="30511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1266" name="Picture 2" descr="Picture 1">
            <a:extLst>
              <a:ext uri="{FF2B5EF4-FFF2-40B4-BE49-F238E27FC236}">
                <a16:creationId xmlns:a16="http://schemas.microsoft.com/office/drawing/2014/main" id="{9E8C0032-7B65-E244-BC06-79105C3A9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2169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Rectangle 3">
            <a:extLst>
              <a:ext uri="{FF2B5EF4-FFF2-40B4-BE49-F238E27FC236}">
                <a16:creationId xmlns:a16="http://schemas.microsoft.com/office/drawing/2014/main" id="{B35316CC-C0D1-A341-8B29-22892352FA72}"/>
              </a:ext>
            </a:extLst>
          </p:cNvPr>
          <p:cNvSpPr>
            <a:spLocks noGrp="1" noChangeArrowheads="1"/>
          </p:cNvSpPr>
          <p:nvPr>
            <p:ph type="title"/>
          </p:nvPr>
        </p:nvSpPr>
        <p:spPr/>
        <p:txBody>
          <a:bodyPr/>
          <a:lstStyle/>
          <a:p>
            <a:pPr>
              <a:defRPr/>
            </a:pPr>
            <a:endParaRPr lang="en-US" dirty="0"/>
          </a:p>
        </p:txBody>
      </p:sp>
      <p:sp>
        <p:nvSpPr>
          <p:cNvPr id="11268" name="Text Box 4">
            <a:extLst>
              <a:ext uri="{FF2B5EF4-FFF2-40B4-BE49-F238E27FC236}">
                <a16:creationId xmlns:a16="http://schemas.microsoft.com/office/drawing/2014/main" id="{D2F50A6B-9525-6048-96D5-F1EA536FE095}"/>
              </a:ext>
            </a:extLst>
          </p:cNvPr>
          <p:cNvSpPr txBox="1">
            <a:spLocks noChangeArrowheads="1"/>
          </p:cNvSpPr>
          <p:nvPr/>
        </p:nvSpPr>
        <p:spPr bwMode="auto">
          <a:xfrm>
            <a:off x="596900" y="619125"/>
            <a:ext cx="2039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1800">
                <a:solidFill>
                  <a:srgbClr val="FFFFFF"/>
                </a:solidFill>
                <a:latin typeface="Helvetica" pitchFamily="2" charset="0"/>
              </a:rPr>
              <a:t>Incident wavefront</a:t>
            </a:r>
          </a:p>
        </p:txBody>
      </p:sp>
      <p:sp>
        <p:nvSpPr>
          <p:cNvPr id="11269" name="Text Box 5">
            <a:extLst>
              <a:ext uri="{FF2B5EF4-FFF2-40B4-BE49-F238E27FC236}">
                <a16:creationId xmlns:a16="http://schemas.microsoft.com/office/drawing/2014/main" id="{11656186-DDC0-2341-95FC-8FD1EF99570F}"/>
              </a:ext>
            </a:extLst>
          </p:cNvPr>
          <p:cNvSpPr txBox="1">
            <a:spLocks noChangeArrowheads="1"/>
          </p:cNvSpPr>
          <p:nvPr/>
        </p:nvSpPr>
        <p:spPr bwMode="auto">
          <a:xfrm>
            <a:off x="3333750" y="533400"/>
            <a:ext cx="202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1800">
                <a:solidFill>
                  <a:srgbClr val="FFFFFF"/>
                </a:solidFill>
                <a:latin typeface="Helvetica" pitchFamily="2" charset="0"/>
              </a:rPr>
              <a:t>Shape of </a:t>
            </a:r>
          </a:p>
          <a:p>
            <a:pPr algn="ctr" eaLnBrk="1" hangingPunct="1"/>
            <a:r>
              <a:rPr lang="en-US" altLang="en-US" sz="1800">
                <a:solidFill>
                  <a:srgbClr val="FFFFFF"/>
                </a:solidFill>
                <a:latin typeface="Helvetica" pitchFamily="2" charset="0"/>
              </a:rPr>
              <a:t>Deformable Mirror</a:t>
            </a:r>
          </a:p>
        </p:txBody>
      </p:sp>
      <p:sp>
        <p:nvSpPr>
          <p:cNvPr id="11270" name="Text Box 6">
            <a:extLst>
              <a:ext uri="{FF2B5EF4-FFF2-40B4-BE49-F238E27FC236}">
                <a16:creationId xmlns:a16="http://schemas.microsoft.com/office/drawing/2014/main" id="{81142AA1-E451-FD42-B922-6113BE03B64D}"/>
              </a:ext>
            </a:extLst>
          </p:cNvPr>
          <p:cNvSpPr txBox="1">
            <a:spLocks noChangeArrowheads="1"/>
          </p:cNvSpPr>
          <p:nvPr/>
        </p:nvSpPr>
        <p:spPr bwMode="auto">
          <a:xfrm>
            <a:off x="5943600" y="655638"/>
            <a:ext cx="224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1800">
                <a:solidFill>
                  <a:srgbClr val="FFFFFF"/>
                </a:solidFill>
                <a:latin typeface="Helvetica" pitchFamily="2" charset="0"/>
              </a:rPr>
              <a:t>Corrected wavefront</a:t>
            </a:r>
          </a:p>
        </p:txBody>
      </p:sp>
      <p:sp>
        <p:nvSpPr>
          <p:cNvPr id="11271" name="Text Box 7">
            <a:extLst>
              <a:ext uri="{FF2B5EF4-FFF2-40B4-BE49-F238E27FC236}">
                <a16:creationId xmlns:a16="http://schemas.microsoft.com/office/drawing/2014/main" id="{B39E88BE-4ED9-BD43-8A85-58A2AFD0BAF5}"/>
              </a:ext>
            </a:extLst>
          </p:cNvPr>
          <p:cNvSpPr txBox="1">
            <a:spLocks noChangeArrowheads="1"/>
          </p:cNvSpPr>
          <p:nvPr/>
        </p:nvSpPr>
        <p:spPr bwMode="auto">
          <a:xfrm>
            <a:off x="2581275" y="6461125"/>
            <a:ext cx="471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eaLnBrk="1" hangingPunct="1">
              <a:spcBef>
                <a:spcPct val="50000"/>
              </a:spcBef>
            </a:pPr>
            <a:r>
              <a:rPr lang="en-US" altLang="en-US" sz="2000">
                <a:latin typeface="Trebuchet MS" panose="020B0703020202090204" pitchFamily="34" charset="0"/>
              </a:rPr>
              <a:t>Credit: James Lloyd, Cornell Univ.</a:t>
            </a:r>
          </a:p>
        </p:txBody>
      </p:sp>
      <p:sp>
        <p:nvSpPr>
          <p:cNvPr id="11272" name="Text Box 8">
            <a:extLst>
              <a:ext uri="{FF2B5EF4-FFF2-40B4-BE49-F238E27FC236}">
                <a16:creationId xmlns:a16="http://schemas.microsoft.com/office/drawing/2014/main" id="{40E566B2-914A-E644-9B93-AEABCF99D618}"/>
              </a:ext>
            </a:extLst>
          </p:cNvPr>
          <p:cNvSpPr txBox="1">
            <a:spLocks noChangeArrowheads="1"/>
          </p:cNvSpPr>
          <p:nvPr/>
        </p:nvSpPr>
        <p:spPr bwMode="auto">
          <a:xfrm>
            <a:off x="449263" y="5953125"/>
            <a:ext cx="2382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1800">
                <a:solidFill>
                  <a:srgbClr val="FFFFFF"/>
                </a:solidFill>
                <a:latin typeface="Helvetica" pitchFamily="2" charset="0"/>
              </a:rPr>
              <a:t>Image of point source</a:t>
            </a:r>
          </a:p>
        </p:txBody>
      </p:sp>
      <p:sp>
        <p:nvSpPr>
          <p:cNvPr id="11273" name="Text Box 9">
            <a:extLst>
              <a:ext uri="{FF2B5EF4-FFF2-40B4-BE49-F238E27FC236}">
                <a16:creationId xmlns:a16="http://schemas.microsoft.com/office/drawing/2014/main" id="{F65759CE-DD0D-BD4C-BD4C-59A8791F5C16}"/>
              </a:ext>
            </a:extLst>
          </p:cNvPr>
          <p:cNvSpPr txBox="1">
            <a:spLocks noChangeArrowheads="1"/>
          </p:cNvSpPr>
          <p:nvPr/>
        </p:nvSpPr>
        <p:spPr bwMode="auto">
          <a:xfrm>
            <a:off x="5954713" y="5872163"/>
            <a:ext cx="2382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r>
              <a:rPr lang="en-US" altLang="en-US" sz="1800">
                <a:solidFill>
                  <a:srgbClr val="FFFFFF"/>
                </a:solidFill>
                <a:latin typeface="Helvetica" pitchFamily="2" charset="0"/>
              </a:rPr>
              <a:t>Image of point source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6802" name="ao.Lloyd.mpg" descr="/Users/max/WORK_FILES/CfAO NSF/Summer schools/Summer School 2008/Max Intro 2008/ao.Lloyd.mpg">
            <a:hlinkClick r:id="" action="ppaction://media"/>
            <a:extLst>
              <a:ext uri="{FF2B5EF4-FFF2-40B4-BE49-F238E27FC236}">
                <a16:creationId xmlns:a16="http://schemas.microsoft.com/office/drawing/2014/main" id="{9FADF9A3-EDC2-3042-8CE7-D275FDDED34C}"/>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33363" y="401638"/>
            <a:ext cx="833755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391" fill="hold"/>
                                        <p:tgtEl>
                                          <p:spTgt spid="7680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76802"/>
                </p:tgtEl>
              </p:cMediaNode>
            </p:video>
            <p:seq concurrent="1" nextAc="seek">
              <p:cTn id="8" restart="whenNotActive" fill="hold" evtFilter="cancelBubble" nodeType="interactiveSeq">
                <p:stCondLst>
                  <p:cond evt="onClick" delay="0">
                    <p:tgtEl>
                      <p:spTgt spid="7680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6802"/>
                                        </p:tgtEl>
                                      </p:cBhvr>
                                    </p:cmd>
                                  </p:childTnLst>
                                </p:cTn>
                              </p:par>
                            </p:childTnLst>
                          </p:cTn>
                        </p:par>
                      </p:childTnLst>
                    </p:cTn>
                  </p:par>
                </p:childTnLst>
              </p:cTn>
              <p:nextCondLst>
                <p:cond evt="onClick" delay="0">
                  <p:tgtEl>
                    <p:spTgt spid="7680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7A08-4B41-9346-92F5-20AD861811CF}"/>
              </a:ext>
            </a:extLst>
          </p:cNvPr>
          <p:cNvSpPr>
            <a:spLocks noGrp="1"/>
          </p:cNvSpPr>
          <p:nvPr>
            <p:ph type="title"/>
          </p:nvPr>
        </p:nvSpPr>
        <p:spPr/>
        <p:txBody>
          <a:bodyPr/>
          <a:lstStyle/>
          <a:p>
            <a:r>
              <a:rPr lang="en-US" altLang="en-US">
                <a:ea typeface="ヒラギノ角ゴ Pro W3" panose="020B0300000000000000" pitchFamily="34" charset="-128"/>
              </a:rPr>
              <a:t>Units of wavefront error</a:t>
            </a:r>
          </a:p>
        </p:txBody>
      </p:sp>
      <p:sp>
        <p:nvSpPr>
          <p:cNvPr id="5" name="Content Placeholder 4">
            <a:extLst>
              <a:ext uri="{FF2B5EF4-FFF2-40B4-BE49-F238E27FC236}">
                <a16:creationId xmlns:a16="http://schemas.microsoft.com/office/drawing/2014/main" id="{C8C20CDA-DEA1-DF42-B82F-4B7771015651}"/>
              </a:ext>
            </a:extLst>
          </p:cNvPr>
          <p:cNvSpPr>
            <a:spLocks noGrp="1"/>
          </p:cNvSpPr>
          <p:nvPr>
            <p:ph idx="1"/>
          </p:nvPr>
        </p:nvSpPr>
        <p:spPr>
          <a:xfrm>
            <a:off x="304800" y="1422400"/>
            <a:ext cx="8534400" cy="5054600"/>
          </a:xfrm>
        </p:spPr>
        <p:txBody>
          <a:bodyPr/>
          <a:lstStyle/>
          <a:p>
            <a:r>
              <a:rPr lang="en-US" altLang="en-US" b="0" dirty="0">
                <a:ea typeface="ヒラギノ角ゴ Pro W3" panose="020B0300000000000000" pitchFamily="34" charset="-128"/>
              </a:rPr>
              <a:t>Electromagnetic wave propagation</a:t>
            </a:r>
          </a:p>
          <a:p>
            <a:endParaRPr lang="en-US" altLang="en-US" b="0" dirty="0">
              <a:ea typeface="ヒラギノ角ゴ Pro W3" panose="020B0300000000000000" pitchFamily="34" charset="-128"/>
            </a:endParaRPr>
          </a:p>
          <a:p>
            <a:endParaRPr lang="en-US" altLang="en-US" b="0" dirty="0">
              <a:ea typeface="ヒラギノ角ゴ Pro W3" panose="020B0300000000000000" pitchFamily="34" charset="-128"/>
            </a:endParaRPr>
          </a:p>
          <a:p>
            <a:pPr>
              <a:spcBef>
                <a:spcPct val="0"/>
              </a:spcBef>
            </a:pPr>
            <a:r>
              <a:rPr lang="en-US" altLang="en-US" b="0" dirty="0">
                <a:ea typeface="ヒラギノ角ゴ Pro W3" panose="020B0300000000000000" pitchFamily="34" charset="-128"/>
              </a:rPr>
              <a:t>Change in phase due to variation in index of refraction </a:t>
            </a:r>
            <a:r>
              <a:rPr lang="en-US" altLang="en-US" b="0" i="1" dirty="0">
                <a:ea typeface="ヒラギノ角ゴ Pro W3" panose="020B0300000000000000" pitchFamily="34" charset="-128"/>
              </a:rPr>
              <a:t>n</a:t>
            </a:r>
          </a:p>
          <a:p>
            <a:pPr>
              <a:spcAft>
                <a:spcPts val="600"/>
              </a:spcAft>
            </a:pPr>
            <a:r>
              <a:rPr lang="en-US" altLang="en-US" b="0" dirty="0">
                <a:ea typeface="ヒラギノ角ゴ Pro W3" panose="020B0300000000000000" pitchFamily="34" charset="-128"/>
              </a:rPr>
              <a:t>Can express as: </a:t>
            </a:r>
          </a:p>
          <a:p>
            <a:pPr lvl="1">
              <a:spcBef>
                <a:spcPts val="1038"/>
              </a:spcBef>
              <a:spcAft>
                <a:spcPts val="600"/>
              </a:spcAft>
            </a:pPr>
            <a:r>
              <a:rPr lang="en-US" altLang="en-US" b="0" dirty="0">
                <a:ea typeface="ヒラギノ角ゴ Pro W3" panose="020B0300000000000000" pitchFamily="34" charset="-128"/>
              </a:rPr>
              <a:t>Phase </a:t>
            </a:r>
            <a:r>
              <a:rPr lang="en-US" altLang="en-US" b="0" i="1" dirty="0" err="1">
                <a:ea typeface="ヒラギノ角ゴ Pro W3" panose="020B0300000000000000" pitchFamily="34" charset="-128"/>
              </a:rPr>
              <a:t>Φ</a:t>
            </a:r>
            <a:r>
              <a:rPr lang="en-US" altLang="en-US" b="0" i="1" dirty="0">
                <a:ea typeface="ヒラギノ角ゴ Pro W3" panose="020B0300000000000000" pitchFamily="34" charset="-128"/>
              </a:rPr>
              <a:t> ~ </a:t>
            </a:r>
            <a:r>
              <a:rPr lang="en-US" altLang="en-US" b="0" i="1" dirty="0" err="1">
                <a:ea typeface="ヒラギノ角ゴ Pro W3" panose="020B0300000000000000" pitchFamily="34" charset="-128"/>
              </a:rPr>
              <a:t>kΔx</a:t>
            </a:r>
            <a:r>
              <a:rPr lang="en-US" altLang="en-US" b="0" i="1" dirty="0">
                <a:ea typeface="ヒラギノ角ゴ Pro W3" panose="020B0300000000000000" pitchFamily="34" charset="-128"/>
              </a:rPr>
              <a:t> = k</a:t>
            </a:r>
            <a:r>
              <a:rPr lang="en-US" altLang="en-US" b="0" i="1" baseline="-25000" dirty="0">
                <a:ea typeface="ヒラギノ角ゴ Pro W3" panose="020B0300000000000000" pitchFamily="34" charset="-128"/>
              </a:rPr>
              <a:t>0</a:t>
            </a:r>
            <a:r>
              <a:rPr lang="en-US" altLang="en-US" b="0" i="1" dirty="0">
                <a:ea typeface="ヒラギノ角ゴ Pro W3" panose="020B0300000000000000" pitchFamily="34" charset="-128"/>
              </a:rPr>
              <a:t>nΔx    </a:t>
            </a:r>
            <a:r>
              <a:rPr lang="en-US" altLang="en-US" b="0" dirty="0">
                <a:ea typeface="ヒラギノ角ゴ Pro W3" panose="020B0300000000000000" pitchFamily="34" charset="-128"/>
              </a:rPr>
              <a:t>(units: radians)</a:t>
            </a:r>
          </a:p>
          <a:p>
            <a:pPr lvl="1">
              <a:spcBef>
                <a:spcPts val="1038"/>
              </a:spcBef>
            </a:pPr>
            <a:r>
              <a:rPr lang="en-US" altLang="en-US" b="0" dirty="0">
                <a:ea typeface="ヒラギノ角ゴ Pro W3" panose="020B0300000000000000" pitchFamily="34" charset="-128"/>
              </a:rPr>
              <a:t>Optical path difference  </a:t>
            </a:r>
            <a:r>
              <a:rPr lang="en-US" altLang="en-US" b="0" i="1" dirty="0" err="1">
                <a:ea typeface="ヒラギノ角ゴ Pro W3" panose="020B0300000000000000" pitchFamily="34" charset="-128"/>
              </a:rPr>
              <a:t>Φ</a:t>
            </a:r>
            <a:r>
              <a:rPr lang="en-US" altLang="en-US" b="0" i="1" dirty="0">
                <a:ea typeface="ヒラギノ角ゴ Pro W3" panose="020B0300000000000000" pitchFamily="34" charset="-128"/>
              </a:rPr>
              <a:t>/k = </a:t>
            </a:r>
            <a:r>
              <a:rPr lang="en-US" altLang="en-US" b="0" i="1" dirty="0" err="1">
                <a:ea typeface="ヒラギノ角ゴ Pro W3" panose="020B0300000000000000" pitchFamily="34" charset="-128"/>
              </a:rPr>
              <a:t>Δx</a:t>
            </a:r>
            <a:r>
              <a:rPr lang="en-US" altLang="en-US" b="0" i="1" dirty="0">
                <a:ea typeface="ヒラギノ角ゴ Pro W3" panose="020B0300000000000000" pitchFamily="34" charset="-128"/>
              </a:rPr>
              <a:t>  </a:t>
            </a:r>
            <a:r>
              <a:rPr lang="en-US" altLang="en-US" b="0" dirty="0">
                <a:ea typeface="ヒラギノ角ゴ Pro W3" panose="020B0300000000000000" pitchFamily="34" charset="-128"/>
              </a:rPr>
              <a:t>(units: length)</a:t>
            </a:r>
          </a:p>
          <a:p>
            <a:pPr lvl="2"/>
            <a:r>
              <a:rPr lang="en-US" altLang="en-US" b="0" dirty="0">
                <a:ea typeface="ヒラギノ角ゴ Pro W3" panose="020B0300000000000000" pitchFamily="34" charset="-128"/>
              </a:rPr>
              <a:t>Frequently microns or nanometers</a:t>
            </a:r>
          </a:p>
          <a:p>
            <a:pPr lvl="1">
              <a:spcBef>
                <a:spcPts val="1638"/>
              </a:spcBef>
            </a:pPr>
            <a:r>
              <a:rPr lang="en-US" altLang="en-US" b="0" dirty="0">
                <a:ea typeface="ヒラギノ角ゴ Pro W3" panose="020B0300000000000000" pitchFamily="34" charset="-128"/>
              </a:rPr>
              <a:t>Waves: </a:t>
            </a:r>
            <a:r>
              <a:rPr lang="en-US" altLang="en-US" b="0" i="1" dirty="0" err="1">
                <a:ea typeface="ヒラギノ角ゴ Pro W3" panose="020B0300000000000000" pitchFamily="34" charset="-128"/>
              </a:rPr>
              <a:t>Δx</a:t>
            </a:r>
            <a:r>
              <a:rPr lang="en-US" altLang="en-US" b="0" i="1" dirty="0">
                <a:ea typeface="ヒラギノ角ゴ Pro W3" panose="020B0300000000000000" pitchFamily="34" charset="-128"/>
              </a:rPr>
              <a:t> / </a:t>
            </a:r>
            <a:r>
              <a:rPr lang="en-US" altLang="en-US" b="0" i="1" dirty="0" err="1">
                <a:ea typeface="ヒラギノ角ゴ Pro W3" panose="020B0300000000000000" pitchFamily="34" charset="-128"/>
              </a:rPr>
              <a:t>λ</a:t>
            </a:r>
            <a:r>
              <a:rPr lang="en-US" altLang="en-US" b="0" i="1" dirty="0">
                <a:ea typeface="ヒラギノ角ゴ Pro W3" panose="020B0300000000000000" pitchFamily="34" charset="-128"/>
              </a:rPr>
              <a:t>    </a:t>
            </a:r>
            <a:r>
              <a:rPr lang="en-US" altLang="en-US" b="0" dirty="0">
                <a:ea typeface="ヒラギノ角ゴ Pro W3" panose="020B0300000000000000" pitchFamily="34" charset="-128"/>
              </a:rPr>
              <a:t>(units: dimensionless)</a:t>
            </a:r>
          </a:p>
        </p:txBody>
      </p:sp>
      <p:graphicFrame>
        <p:nvGraphicFramePr>
          <p:cNvPr id="19459" name="Object 5">
            <a:extLst>
              <a:ext uri="{FF2B5EF4-FFF2-40B4-BE49-F238E27FC236}">
                <a16:creationId xmlns:a16="http://schemas.microsoft.com/office/drawing/2014/main" id="{DB8A8F06-5708-8B43-ABD7-D6ABBE235A83}"/>
              </a:ext>
            </a:extLst>
          </p:cNvPr>
          <p:cNvGraphicFramePr>
            <a:graphicFrameLocks noChangeAspect="1"/>
          </p:cNvGraphicFramePr>
          <p:nvPr/>
        </p:nvGraphicFramePr>
        <p:xfrm>
          <a:off x="812800" y="2014538"/>
          <a:ext cx="7239000" cy="893762"/>
        </p:xfrm>
        <a:graphic>
          <a:graphicData uri="http://schemas.openxmlformats.org/presentationml/2006/ole">
            <mc:AlternateContent xmlns:mc="http://schemas.openxmlformats.org/markup-compatibility/2006">
              <mc:Choice xmlns:v="urn:schemas-microsoft-com:vml" Requires="v">
                <p:oleObj spid="_x0000_s19474" name="Equation" r:id="rId3" imgW="3492500" imgH="431800" progId="Equation.DSMT4">
                  <p:embed/>
                </p:oleObj>
              </mc:Choice>
              <mc:Fallback>
                <p:oleObj name="Equation" r:id="rId3" imgW="34925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2014538"/>
                        <a:ext cx="7239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D6E473-7B44-6041-A661-34892D786A3D}"/>
              </a:ext>
            </a:extLst>
          </p:cNvPr>
          <p:cNvSpPr>
            <a:spLocks noGrp="1" noChangeArrowheads="1"/>
          </p:cNvSpPr>
          <p:nvPr>
            <p:ph type="title"/>
          </p:nvPr>
        </p:nvSpPr>
        <p:spPr>
          <a:xfrm>
            <a:off x="295275" y="103188"/>
            <a:ext cx="7162800" cy="1295400"/>
          </a:xfrm>
        </p:spPr>
        <p:txBody>
          <a:bodyPr/>
          <a:lstStyle/>
          <a:p>
            <a:r>
              <a:rPr lang="en-US" altLang="en-US">
                <a:ea typeface="ヒラギノ角ゴ Pro W3" panose="020B0300000000000000" pitchFamily="34" charset="-128"/>
              </a:rPr>
              <a:t>How to calculate residual wavefront error</a:t>
            </a:r>
          </a:p>
        </p:txBody>
      </p:sp>
      <p:sp>
        <p:nvSpPr>
          <p:cNvPr id="15362" name="Rectangle 3">
            <a:extLst>
              <a:ext uri="{FF2B5EF4-FFF2-40B4-BE49-F238E27FC236}">
                <a16:creationId xmlns:a16="http://schemas.microsoft.com/office/drawing/2014/main" id="{BA26FBA9-3CD0-B343-935B-A51BC0D1E634}"/>
              </a:ext>
            </a:extLst>
          </p:cNvPr>
          <p:cNvSpPr>
            <a:spLocks noGrp="1" noChangeArrowheads="1"/>
          </p:cNvSpPr>
          <p:nvPr>
            <p:ph type="body" idx="1"/>
          </p:nvPr>
        </p:nvSpPr>
        <p:spPr>
          <a:xfrm>
            <a:off x="4419600" y="1425575"/>
            <a:ext cx="4724400" cy="4848225"/>
          </a:xfrm>
        </p:spPr>
        <p:txBody>
          <a:bodyPr/>
          <a:lstStyle/>
          <a:p>
            <a:r>
              <a:rPr lang="en-US" altLang="en-US" sz="2000" b="0">
                <a:ea typeface="ヒラギノ角ゴ Pro W3" panose="020B0300000000000000" pitchFamily="34" charset="-128"/>
              </a:rPr>
              <a:t>Optical path difference = </a:t>
            </a:r>
            <a:r>
              <a:rPr lang="en-US" altLang="en-US" sz="2000" b="0" i="1">
                <a:ea typeface="ヒラギノ角ゴ Pro W3" panose="020B0300000000000000" pitchFamily="34" charset="-128"/>
              </a:rPr>
              <a:t>Δz</a:t>
            </a:r>
            <a:r>
              <a:rPr lang="en-US" altLang="en-US" sz="2000" b="0">
                <a:ea typeface="ヒラギノ角ゴ Pro W3" panose="020B0300000000000000" pitchFamily="34" charset="-128"/>
              </a:rPr>
              <a:t> where  </a:t>
            </a:r>
            <a:r>
              <a:rPr lang="en-US" altLang="en-US" sz="2000" b="0" i="1">
                <a:ea typeface="ヒラギノ角ゴ Pro W3" panose="020B0300000000000000" pitchFamily="34" charset="-128"/>
              </a:rPr>
              <a:t>k Δz</a:t>
            </a:r>
            <a:r>
              <a:rPr lang="en-US" altLang="en-US" sz="2000" b="0">
                <a:ea typeface="ヒラギノ角ゴ Pro W3" panose="020B0300000000000000" pitchFamily="34" charset="-128"/>
              </a:rPr>
              <a:t> is the phase change due to turbulence</a:t>
            </a:r>
          </a:p>
          <a:p>
            <a:r>
              <a:rPr lang="en-US" altLang="en-US" sz="2000" b="0">
                <a:ea typeface="ヒラギノ角ゴ Pro W3" panose="020B0300000000000000" pitchFamily="34" charset="-128"/>
              </a:rPr>
              <a:t>Phase variance is  </a:t>
            </a:r>
            <a:r>
              <a:rPr lang="en-US" altLang="en-US" sz="2000" b="0" i="1">
                <a:ea typeface="ヒラギノ角ゴ Pro W3" panose="020B0300000000000000" pitchFamily="34" charset="-128"/>
              </a:rPr>
              <a:t>σ</a:t>
            </a:r>
            <a:r>
              <a:rPr lang="en-US" altLang="en-US" sz="2000" b="0" i="1" baseline="30000">
                <a:ea typeface="ヒラギノ角ゴ Pro W3" panose="020B0300000000000000" pitchFamily="34" charset="-128"/>
              </a:rPr>
              <a:t>2</a:t>
            </a:r>
            <a:r>
              <a:rPr lang="en-US" altLang="en-US" sz="2000" b="0" i="1">
                <a:ea typeface="ヒラギノ角ゴ Pro W3" panose="020B0300000000000000" pitchFamily="34" charset="-128"/>
              </a:rPr>
              <a:t> = &lt;(k Δz)</a:t>
            </a:r>
            <a:r>
              <a:rPr lang="en-US" altLang="en-US" sz="2000" b="0" i="1" baseline="30000">
                <a:ea typeface="ヒラギノ角ゴ Pro W3" panose="020B0300000000000000" pitchFamily="34" charset="-128"/>
              </a:rPr>
              <a:t>2</a:t>
            </a:r>
            <a:r>
              <a:rPr lang="en-US" altLang="en-US" sz="2000" b="0" i="1">
                <a:ea typeface="ヒラギノ角ゴ Pro W3" panose="020B0300000000000000" pitchFamily="34" charset="-128"/>
              </a:rPr>
              <a:t> &gt; </a:t>
            </a:r>
          </a:p>
          <a:p>
            <a:r>
              <a:rPr lang="en-US" altLang="en-US" sz="2000" b="0">
                <a:ea typeface="ヒラギノ角ゴ Pro W3" panose="020B0300000000000000" pitchFamily="34" charset="-128"/>
              </a:rPr>
              <a:t>If </a:t>
            </a:r>
            <a:r>
              <a:rPr lang="en-US" altLang="en-US" sz="2000" b="0">
                <a:solidFill>
                  <a:srgbClr val="FFCD7F"/>
                </a:solidFill>
                <a:ea typeface="ヒラギノ角ゴ Pro W3" panose="020B0300000000000000" pitchFamily="34" charset="-128"/>
              </a:rPr>
              <a:t>several independent effects</a:t>
            </a:r>
            <a:r>
              <a:rPr lang="en-US" altLang="en-US" sz="2000" b="0">
                <a:ea typeface="ヒラギノ角ゴ Pro W3" panose="020B0300000000000000" pitchFamily="34" charset="-128"/>
              </a:rPr>
              <a:t> cause changes in the phase, </a:t>
            </a:r>
          </a:p>
          <a:p>
            <a:endParaRPr lang="en-US" altLang="en-US" sz="2000" b="0">
              <a:ea typeface="ヒラギノ角ゴ Pro W3" panose="020B0300000000000000" pitchFamily="34" charset="-128"/>
            </a:endParaRPr>
          </a:p>
          <a:p>
            <a:endParaRPr lang="en-US" altLang="en-US" sz="2000" b="0">
              <a:ea typeface="ヒラギノ角ゴ Pro W3" panose="020B0300000000000000" pitchFamily="34" charset="-128"/>
            </a:endParaRPr>
          </a:p>
          <a:p>
            <a:endParaRPr lang="en-US" altLang="en-US" sz="2000" b="0">
              <a:ea typeface="ヒラギノ角ゴ Pro W3" panose="020B0300000000000000" pitchFamily="34" charset="-128"/>
            </a:endParaRPr>
          </a:p>
          <a:p>
            <a:r>
              <a:rPr lang="en-US" altLang="en-US" sz="2000" b="0">
                <a:ea typeface="ヒラギノ角ゴ Pro W3" panose="020B0300000000000000" pitchFamily="34" charset="-128"/>
              </a:rPr>
              <a:t>Sum up the contributions from individual physical effects independently</a:t>
            </a:r>
          </a:p>
        </p:txBody>
      </p:sp>
      <p:pic>
        <p:nvPicPr>
          <p:cNvPr id="15363" name="Picture 4">
            <a:extLst>
              <a:ext uri="{FF2B5EF4-FFF2-40B4-BE49-F238E27FC236}">
                <a16:creationId xmlns:a16="http://schemas.microsoft.com/office/drawing/2014/main" id="{1CB1FD40-2AA8-544B-9CBB-A643E3D6D88E}"/>
              </a:ext>
            </a:extLst>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385763" y="1492250"/>
            <a:ext cx="37211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4" name="Object 2">
            <a:extLst>
              <a:ext uri="{FF2B5EF4-FFF2-40B4-BE49-F238E27FC236}">
                <a16:creationId xmlns:a16="http://schemas.microsoft.com/office/drawing/2014/main" id="{1719DCEF-5668-F644-9A88-8BE43A5619F9}"/>
              </a:ext>
            </a:extLst>
          </p:cNvPr>
          <p:cNvGraphicFramePr>
            <a:graphicFrameLocks noChangeAspect="1"/>
          </p:cNvGraphicFramePr>
          <p:nvPr/>
        </p:nvGraphicFramePr>
        <p:xfrm>
          <a:off x="4706938" y="4051300"/>
          <a:ext cx="3956050" cy="1117600"/>
        </p:xfrm>
        <a:graphic>
          <a:graphicData uri="http://schemas.openxmlformats.org/presentationml/2006/ole">
            <mc:AlternateContent xmlns:mc="http://schemas.openxmlformats.org/markup-compatibility/2006">
              <mc:Choice xmlns:v="urn:schemas-microsoft-com:vml" Requires="v">
                <p:oleObj spid="_x0000_s15379" name="Equation" r:id="rId5" imgW="2336800" imgH="660400" progId="Equation.3">
                  <p:embed/>
                </p:oleObj>
              </mc:Choice>
              <mc:Fallback>
                <p:oleObj name="Equation" r:id="rId5" imgW="2336800" imgH="660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938" y="4051300"/>
                        <a:ext cx="395605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BB9640C-286C-3640-A53D-4D40D0A2269D}"/>
              </a:ext>
            </a:extLst>
          </p:cNvPr>
          <p:cNvSpPr>
            <a:spLocks noGrp="1" noChangeArrowheads="1"/>
          </p:cNvSpPr>
          <p:nvPr>
            <p:ph type="title"/>
          </p:nvPr>
        </p:nvSpPr>
        <p:spPr>
          <a:xfrm>
            <a:off x="307975" y="0"/>
            <a:ext cx="7162800" cy="1295400"/>
          </a:xfrm>
        </p:spPr>
        <p:txBody>
          <a:bodyPr/>
          <a:lstStyle/>
          <a:p>
            <a:r>
              <a:rPr lang="en-US" altLang="en-US">
                <a:ea typeface="ヒラギノ角ゴ Pro W3" panose="020B0300000000000000" pitchFamily="34" charset="-128"/>
              </a:rPr>
              <a:t>An error budget can describe wavefront phase or optical path difference</a:t>
            </a:r>
          </a:p>
        </p:txBody>
      </p:sp>
      <p:sp>
        <p:nvSpPr>
          <p:cNvPr id="17410" name="Content Placeholder 1">
            <a:extLst>
              <a:ext uri="{FF2B5EF4-FFF2-40B4-BE49-F238E27FC236}">
                <a16:creationId xmlns:a16="http://schemas.microsoft.com/office/drawing/2014/main" id="{1D088520-4420-434B-94E7-87BF9D7F4C87}"/>
              </a:ext>
            </a:extLst>
          </p:cNvPr>
          <p:cNvSpPr>
            <a:spLocks noGrp="1"/>
          </p:cNvSpPr>
          <p:nvPr>
            <p:ph idx="1"/>
          </p:nvPr>
        </p:nvSpPr>
        <p:spPr>
          <a:xfrm>
            <a:off x="127000" y="3517900"/>
            <a:ext cx="8534400" cy="3022600"/>
          </a:xfrm>
        </p:spPr>
        <p:txBody>
          <a:bodyPr/>
          <a:lstStyle/>
          <a:p>
            <a:r>
              <a:rPr lang="en-US" altLang="en-US" b="0" dirty="0">
                <a:ea typeface="ヒラギノ角ゴ Pro W3" panose="020B0300000000000000" pitchFamily="34" charset="-128"/>
              </a:rPr>
              <a:t>Be careful of units (Hardy and I will both use a variety of units in error budgets):</a:t>
            </a:r>
          </a:p>
          <a:p>
            <a:pPr lvl="1"/>
            <a:r>
              <a:rPr lang="en-US" altLang="en-US" b="0" dirty="0">
                <a:ea typeface="ヒラギノ角ゴ Pro W3" panose="020B0300000000000000" pitchFamily="34" charset="-128"/>
              </a:rPr>
              <a:t>For tip-tilt residual errors: variance of tilt </a:t>
            </a:r>
            <a:r>
              <a:rPr lang="en-US" altLang="en-US" b="0" u="sng" dirty="0">
                <a:ea typeface="ヒラギノ角ゴ Pro W3" panose="020B0300000000000000" pitchFamily="34" charset="-128"/>
              </a:rPr>
              <a:t>angle</a:t>
            </a:r>
            <a:r>
              <a:rPr lang="en-US" altLang="en-US" b="0" dirty="0">
                <a:ea typeface="ヒラギノ角ゴ Pro W3" panose="020B0300000000000000" pitchFamily="34" charset="-128"/>
              </a:rPr>
              <a:t> &lt;</a:t>
            </a:r>
            <a:r>
              <a:rPr lang="en-US" altLang="en-US" b="0" dirty="0">
                <a:latin typeface="Symbol" pitchFamily="2" charset="2"/>
                <a:ea typeface="ＭＳ Ｐゴシック" panose="020B0600070205080204" pitchFamily="34" charset="-128"/>
              </a:rPr>
              <a:t>α</a:t>
            </a:r>
            <a:r>
              <a:rPr lang="en-US" altLang="en-US" b="0" baseline="30000" dirty="0">
                <a:ea typeface="ヒラギノ角ゴ Pro W3" panose="020B0300000000000000" pitchFamily="34" charset="-128"/>
              </a:rPr>
              <a:t>2</a:t>
            </a:r>
            <a:r>
              <a:rPr lang="en-US" altLang="en-US" b="0" dirty="0">
                <a:ea typeface="ヒラギノ角ゴ Pro W3" panose="020B0300000000000000" pitchFamily="34" charset="-128"/>
              </a:rPr>
              <a:t>&gt;</a:t>
            </a:r>
          </a:p>
          <a:p>
            <a:pPr lvl="1"/>
            <a:r>
              <a:rPr lang="en-US" altLang="en-US" b="0" dirty="0">
                <a:ea typeface="ヒラギノ角ゴ Pro W3" panose="020B0300000000000000" pitchFamily="34" charset="-128"/>
              </a:rPr>
              <a:t>Optical path difference </a:t>
            </a:r>
            <a:r>
              <a:rPr lang="en-US" altLang="en-US" b="0" i="1" dirty="0" err="1">
                <a:ea typeface="ヒラギノ角ゴ Pro W3" panose="020B0300000000000000" pitchFamily="34" charset="-128"/>
              </a:rPr>
              <a:t>nΔz</a:t>
            </a:r>
            <a:r>
              <a:rPr lang="en-US" altLang="en-US" b="0" dirty="0">
                <a:ea typeface="ヒラギノ角ゴ Pro W3" panose="020B0300000000000000" pitchFamily="34" charset="-128"/>
              </a:rPr>
              <a:t> in meters: </a:t>
            </a:r>
            <a:r>
              <a:rPr lang="en-US" altLang="en-US" b="0" dirty="0" err="1">
                <a:ea typeface="ヒラギノ角ゴ Pro W3" panose="020B0300000000000000" pitchFamily="34" charset="-128"/>
              </a:rPr>
              <a:t>OPD</a:t>
            </a:r>
            <a:r>
              <a:rPr lang="en-US" altLang="en-US" b="0" baseline="-25000" dirty="0" err="1">
                <a:ea typeface="ヒラギノ角ゴ Pro W3" panose="020B0300000000000000" pitchFamily="34" charset="-128"/>
              </a:rPr>
              <a:t>m</a:t>
            </a:r>
            <a:endParaRPr lang="en-US" altLang="en-US" b="0" dirty="0">
              <a:ea typeface="ヒラギノ角ゴ Pro W3" panose="020B0300000000000000" pitchFamily="34" charset="-128"/>
            </a:endParaRPr>
          </a:p>
          <a:p>
            <a:pPr lvl="1"/>
            <a:r>
              <a:rPr lang="en-US" altLang="en-US" b="0" dirty="0">
                <a:ea typeface="ヒラギノ角ゴ Pro W3" panose="020B0300000000000000" pitchFamily="34" charset="-128"/>
              </a:rPr>
              <a:t>Optical path difference </a:t>
            </a:r>
            <a:r>
              <a:rPr lang="en-US" altLang="en-US" b="0" i="1" dirty="0" err="1">
                <a:ea typeface="ヒラギノ角ゴ Pro W3" panose="020B0300000000000000" pitchFamily="34" charset="-128"/>
              </a:rPr>
              <a:t>nΔz</a:t>
            </a:r>
            <a:r>
              <a:rPr lang="en-US" altLang="en-US" b="0" i="1" dirty="0">
                <a:ea typeface="ヒラギノ角ゴ Pro W3" panose="020B0300000000000000" pitchFamily="34" charset="-128"/>
              </a:rPr>
              <a:t> </a:t>
            </a:r>
            <a:r>
              <a:rPr lang="en-US" altLang="en-US" b="0" dirty="0">
                <a:ea typeface="ヒラギノ角ゴ Pro W3" panose="020B0300000000000000" pitchFamily="34" charset="-128"/>
              </a:rPr>
              <a:t>in waves: </a:t>
            </a:r>
            <a:r>
              <a:rPr lang="en-US" altLang="en-US" b="0" dirty="0" err="1">
                <a:ea typeface="ヒラギノ角ゴ Pro W3" panose="020B0300000000000000" pitchFamily="34" charset="-128"/>
              </a:rPr>
              <a:t>OPD</a:t>
            </a:r>
            <a:r>
              <a:rPr lang="en-US" altLang="en-US" b="0" baseline="-25000" dirty="0" err="1">
                <a:ea typeface="ヒラギノ角ゴ Pro W3" panose="020B0300000000000000" pitchFamily="34" charset="-128"/>
              </a:rPr>
              <a:t>λ</a:t>
            </a:r>
            <a:r>
              <a:rPr lang="en-US" altLang="en-US" b="0" dirty="0">
                <a:ea typeface="ヒラギノ角ゴ Pro W3" panose="020B0300000000000000" pitchFamily="34" charset="-128"/>
              </a:rPr>
              <a:t> = </a:t>
            </a:r>
            <a:r>
              <a:rPr lang="en-US" altLang="en-US" b="0" i="1" dirty="0" err="1">
                <a:ea typeface="ヒラギノ角ゴ Pro W3" panose="020B0300000000000000" pitchFamily="34" charset="-128"/>
              </a:rPr>
              <a:t>nΔz</a:t>
            </a:r>
            <a:r>
              <a:rPr lang="en-US" altLang="en-US" b="0" dirty="0">
                <a:ea typeface="ヒラギノ角ゴ Pro W3" panose="020B0300000000000000" pitchFamily="34" charset="-128"/>
              </a:rPr>
              <a:t> / </a:t>
            </a:r>
            <a:r>
              <a:rPr lang="en-US" altLang="en-US" b="0" i="1" dirty="0" err="1">
                <a:ea typeface="ヒラギノ角ゴ Pro W3" panose="020B0300000000000000" pitchFamily="34" charset="-128"/>
              </a:rPr>
              <a:t>λ</a:t>
            </a:r>
            <a:endParaRPr lang="en-US" altLang="en-US" b="0" i="1" dirty="0">
              <a:ea typeface="ヒラギノ角ゴ Pro W3" panose="020B0300000000000000" pitchFamily="34" charset="-128"/>
            </a:endParaRPr>
          </a:p>
          <a:p>
            <a:pPr lvl="1"/>
            <a:r>
              <a:rPr lang="en-US" altLang="en-US" b="0" dirty="0">
                <a:ea typeface="ヒラギノ角ゴ Pro W3" panose="020B0300000000000000" pitchFamily="34" charset="-128"/>
              </a:rPr>
              <a:t>Optical path difference in radians of phase:</a:t>
            </a:r>
          </a:p>
          <a:p>
            <a:pPr lvl="2"/>
            <a:r>
              <a:rPr lang="en-US" altLang="en-US" b="0" dirty="0" err="1">
                <a:latin typeface="Symbol" pitchFamily="2" charset="2"/>
                <a:ea typeface="ＭＳ Ｐゴシック" panose="020B0600070205080204" pitchFamily="34" charset="-128"/>
              </a:rPr>
              <a:t>ϕ</a:t>
            </a:r>
            <a:r>
              <a:rPr lang="en-US" altLang="en-US" b="0" dirty="0">
                <a:ea typeface="ＭＳ Ｐゴシック" panose="020B0600070205080204" pitchFamily="34" charset="-128"/>
              </a:rPr>
              <a:t> = 2π </a:t>
            </a:r>
            <a:r>
              <a:rPr lang="en-US" altLang="en-US" b="0" dirty="0" err="1">
                <a:ea typeface="ヒラギノ角ゴ Pro W3" panose="020B0300000000000000" pitchFamily="34" charset="-128"/>
              </a:rPr>
              <a:t>OPD</a:t>
            </a:r>
            <a:r>
              <a:rPr lang="en-US" altLang="en-US" b="0" baseline="-25000" dirty="0" err="1">
                <a:ea typeface="ヒラギノ角ゴ Pro W3" panose="020B0300000000000000" pitchFamily="34" charset="-128"/>
              </a:rPr>
              <a:t>λ</a:t>
            </a:r>
            <a:r>
              <a:rPr lang="en-US" altLang="en-US" b="0" dirty="0">
                <a:ea typeface="ＭＳ Ｐゴシック" panose="020B0600070205080204" pitchFamily="34" charset="-128"/>
              </a:rPr>
              <a:t> = (2π/</a:t>
            </a:r>
            <a:r>
              <a:rPr lang="en-US" altLang="en-US" b="0" dirty="0" err="1">
                <a:ea typeface="ヒラギノ角ゴ Pro W3" panose="020B0300000000000000" pitchFamily="34" charset="-128"/>
              </a:rPr>
              <a:t>λ</a:t>
            </a:r>
            <a:r>
              <a:rPr lang="en-US" altLang="en-US" b="0" dirty="0">
                <a:ea typeface="ヒラギノ角ゴ Pro W3" panose="020B0300000000000000" pitchFamily="34" charset="-128"/>
              </a:rPr>
              <a:t>) </a:t>
            </a:r>
            <a:r>
              <a:rPr lang="en-US" altLang="en-US" b="0" dirty="0" err="1">
                <a:ea typeface="ヒラギノ角ゴ Pro W3" panose="020B0300000000000000" pitchFamily="34" charset="-128"/>
              </a:rPr>
              <a:t>OPD</a:t>
            </a:r>
            <a:r>
              <a:rPr lang="en-US" altLang="en-US" b="0" baseline="-25000" dirty="0" err="1">
                <a:ea typeface="ヒラギノ角ゴ Pro W3" panose="020B0300000000000000" pitchFamily="34" charset="-128"/>
              </a:rPr>
              <a:t>m</a:t>
            </a:r>
            <a:r>
              <a:rPr lang="en-US" altLang="en-US" b="0" dirty="0">
                <a:ea typeface="ＭＳ Ｐゴシック" panose="020B0600070205080204" pitchFamily="34" charset="-128"/>
              </a:rPr>
              <a:t> = k </a:t>
            </a:r>
            <a:r>
              <a:rPr lang="en-US" altLang="en-US" b="0" dirty="0" err="1">
                <a:ea typeface="ヒラギノ角ゴ Pro W3" panose="020B0300000000000000" pitchFamily="34" charset="-128"/>
              </a:rPr>
              <a:t>OPD</a:t>
            </a:r>
            <a:r>
              <a:rPr lang="en-US" altLang="en-US" b="0" baseline="-25000" dirty="0" err="1">
                <a:ea typeface="ヒラギノ角ゴ Pro W3" panose="020B0300000000000000" pitchFamily="34" charset="-128"/>
              </a:rPr>
              <a:t>m</a:t>
            </a:r>
            <a:endParaRPr lang="en-US" altLang="en-US" b="0" dirty="0">
              <a:ea typeface="ＭＳ Ｐゴシック" panose="020B0600070205080204" pitchFamily="34" charset="-128"/>
            </a:endParaRPr>
          </a:p>
        </p:txBody>
      </p:sp>
      <p:graphicFrame>
        <p:nvGraphicFramePr>
          <p:cNvPr id="17411" name="Object 2">
            <a:extLst>
              <a:ext uri="{FF2B5EF4-FFF2-40B4-BE49-F238E27FC236}">
                <a16:creationId xmlns:a16="http://schemas.microsoft.com/office/drawing/2014/main" id="{01AFBDA3-33C5-6543-89B1-EA6EB86188BE}"/>
              </a:ext>
            </a:extLst>
          </p:cNvPr>
          <p:cNvGraphicFramePr>
            <a:graphicFrameLocks noChangeAspect="1"/>
          </p:cNvGraphicFramePr>
          <p:nvPr/>
        </p:nvGraphicFramePr>
        <p:xfrm>
          <a:off x="1557338" y="1460500"/>
          <a:ext cx="5394325" cy="1524000"/>
        </p:xfrm>
        <a:graphic>
          <a:graphicData uri="http://schemas.openxmlformats.org/presentationml/2006/ole">
            <mc:AlternateContent xmlns:mc="http://schemas.openxmlformats.org/markup-compatibility/2006">
              <mc:Choice xmlns:v="urn:schemas-microsoft-com:vml" Requires="v">
                <p:oleObj spid="_x0000_s17426" name="Equation" r:id="rId4" imgW="2336800" imgH="660400" progId="Equation.3">
                  <p:embed/>
                </p:oleObj>
              </mc:Choice>
              <mc:Fallback>
                <p:oleObj name="Equation" r:id="rId4" imgW="23368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1460500"/>
                        <a:ext cx="539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235EAE9-5A49-9A4C-8FA6-A3AC6D955868}"/>
              </a:ext>
            </a:extLst>
          </p:cNvPr>
          <p:cNvSpPr>
            <a:spLocks noGrp="1" noChangeArrowheads="1"/>
          </p:cNvSpPr>
          <p:nvPr>
            <p:ph type="title"/>
          </p:nvPr>
        </p:nvSpPr>
        <p:spPr/>
        <p:txBody>
          <a:bodyPr/>
          <a:lstStyle/>
          <a:p>
            <a:r>
              <a:rPr lang="en-US" altLang="en-US">
                <a:ea typeface="ヒラギノ角ゴ Pro W3" panose="020B0300000000000000" pitchFamily="34" charset="-128"/>
              </a:rPr>
              <a:t>Question</a:t>
            </a:r>
          </a:p>
        </p:txBody>
      </p:sp>
      <p:sp>
        <p:nvSpPr>
          <p:cNvPr id="57347" name="Rectangle 3">
            <a:extLst>
              <a:ext uri="{FF2B5EF4-FFF2-40B4-BE49-F238E27FC236}">
                <a16:creationId xmlns:a16="http://schemas.microsoft.com/office/drawing/2014/main" id="{730533DE-397B-AA4B-9F4A-CE79F57ACBFD}"/>
              </a:ext>
            </a:extLst>
          </p:cNvPr>
          <p:cNvSpPr>
            <a:spLocks noGrp="1" noChangeArrowheads="1"/>
          </p:cNvSpPr>
          <p:nvPr>
            <p:ph type="body" idx="1"/>
          </p:nvPr>
        </p:nvSpPr>
        <p:spPr>
          <a:xfrm>
            <a:off x="276225" y="4044950"/>
            <a:ext cx="8585200" cy="2222500"/>
          </a:xfrm>
        </p:spPr>
        <p:txBody>
          <a:bodyPr/>
          <a:lstStyle/>
          <a:p>
            <a:r>
              <a:rPr lang="en-US" altLang="en-US" b="0">
                <a:ea typeface="ヒラギノ角ゴ Pro W3" panose="020B0300000000000000" pitchFamily="34" charset="-128"/>
              </a:rPr>
              <a:t>List as many physical effects as you can think of that might contribute to the overall wavefront error</a:t>
            </a:r>
            <a:r>
              <a:rPr lang="en-US" altLang="en-US">
                <a:ea typeface="ヒラギノ角ゴ Pro W3" panose="020B0300000000000000" pitchFamily="34" charset="-128"/>
              </a:rPr>
              <a:t> </a:t>
            </a:r>
            <a:r>
              <a:rPr lang="en-US" altLang="en-US">
                <a:effectLst>
                  <a:outerShdw blurRad="38100" dist="38100" dir="2700000" algn="tl">
                    <a:srgbClr val="000000"/>
                  </a:outerShdw>
                </a:effectLst>
                <a:latin typeface="Symbol" pitchFamily="2" charset="2"/>
                <a:ea typeface="ヒラギノ角ゴ Pro W3" panose="020B0300000000000000" pitchFamily="34" charset="-128"/>
              </a:rPr>
              <a:t>σ</a:t>
            </a:r>
            <a:r>
              <a:rPr lang="en-US" altLang="en-US" baseline="-25000">
                <a:effectLst>
                  <a:outerShdw blurRad="38100" dist="38100" dir="2700000" algn="tl">
                    <a:srgbClr val="000000"/>
                  </a:outerShdw>
                </a:effectLst>
                <a:latin typeface="Times" pitchFamily="2" charset="0"/>
                <a:ea typeface="ヒラギノ角ゴ Pro W3" panose="020B0300000000000000" pitchFamily="34" charset="-128"/>
              </a:rPr>
              <a:t>tot</a:t>
            </a:r>
            <a:r>
              <a:rPr lang="en-US" altLang="en-US" baseline="30000">
                <a:effectLst>
                  <a:outerShdw blurRad="38100" dist="38100" dir="2700000" algn="tl">
                    <a:srgbClr val="000000"/>
                  </a:outerShdw>
                </a:effectLst>
                <a:latin typeface="Times" pitchFamily="2" charset="0"/>
                <a:ea typeface="ヒラギノ角ゴ Pro W3" panose="020B0300000000000000" pitchFamily="34" charset="-128"/>
              </a:rPr>
              <a:t>2</a:t>
            </a:r>
            <a:r>
              <a:rPr lang="en-US" altLang="en-US">
                <a:effectLst>
                  <a:outerShdw blurRad="38100" dist="38100" dir="2700000" algn="tl">
                    <a:srgbClr val="000000"/>
                  </a:outerShdw>
                </a:effectLst>
                <a:latin typeface="Times" pitchFamily="2" charset="0"/>
                <a:ea typeface="ヒラギノ角ゴ Pro W3" panose="020B0300000000000000" pitchFamily="34" charset="-128"/>
              </a:rPr>
              <a:t> </a:t>
            </a:r>
          </a:p>
        </p:txBody>
      </p:sp>
      <p:sp>
        <p:nvSpPr>
          <p:cNvPr id="57348" name="Text Box 4">
            <a:extLst>
              <a:ext uri="{FF2B5EF4-FFF2-40B4-BE49-F238E27FC236}">
                <a16:creationId xmlns:a16="http://schemas.microsoft.com/office/drawing/2014/main" id="{BBFBD7A2-9E4C-4D49-8ECC-FBB927971F20}"/>
              </a:ext>
            </a:extLst>
          </p:cNvPr>
          <p:cNvSpPr txBox="1">
            <a:spLocks noChangeArrowheads="1"/>
          </p:cNvSpPr>
          <p:nvPr/>
        </p:nvSpPr>
        <p:spPr bwMode="auto">
          <a:xfrm>
            <a:off x="1671638" y="1636713"/>
            <a:ext cx="4922837" cy="1584325"/>
          </a:xfrm>
          <a:prstGeom prst="rect">
            <a:avLst/>
          </a:prstGeom>
          <a:noFill/>
          <a:ln w="28575">
            <a:solidFill>
              <a:schemeClr val="tx1"/>
            </a:solidFill>
            <a:miter lim="800000"/>
            <a:headEnd type="none" w="sm" len="sm"/>
            <a:tailEnd type="none" w="sm" len="sm"/>
          </a:ln>
          <a:effectLst>
            <a:outerShdw blurRad="63500" dist="38099" dir="2700000" algn="ctr" rotWithShape="0">
              <a:schemeClr val="bg2">
                <a:alpha val="74998"/>
              </a:schemeClr>
            </a:outerShdw>
          </a:effectLst>
        </p:spPr>
        <p:txBody>
          <a:bodyPr anchor="ctr">
            <a:spAutoFit/>
          </a:bodyPr>
          <a:lstStyle>
            <a:lvl1pPr eaLnBrk="0" hangingPunct="0">
              <a:defRPr sz="2400">
                <a:solidFill>
                  <a:schemeClr val="tx1"/>
                </a:solidFill>
                <a:latin typeface="Times" pitchFamily="2" charset="0"/>
                <a:ea typeface="ヒラギノ角ゴ Pro W3" panose="020B0300000000000000" pitchFamily="34" charset="-128"/>
              </a:defRPr>
            </a:lvl1pPr>
            <a:lvl2pPr marL="742950" indent="-285750" eaLnBrk="0" hangingPunct="0">
              <a:defRPr sz="2400">
                <a:solidFill>
                  <a:schemeClr val="tx1"/>
                </a:solidFill>
                <a:latin typeface="Times" pitchFamily="2" charset="0"/>
                <a:ea typeface="ヒラギノ角ゴ Pro W3" panose="020B0300000000000000" pitchFamily="34" charset="-128"/>
              </a:defRPr>
            </a:lvl2pPr>
            <a:lvl3pPr marL="1143000" indent="-228600" eaLnBrk="0" hangingPunct="0">
              <a:defRPr sz="2400">
                <a:solidFill>
                  <a:schemeClr val="tx1"/>
                </a:solidFill>
                <a:latin typeface="Times" pitchFamily="2" charset="0"/>
                <a:ea typeface="ヒラギノ角ゴ Pro W3" panose="020B0300000000000000" pitchFamily="34" charset="-128"/>
              </a:defRPr>
            </a:lvl3pPr>
            <a:lvl4pPr marL="1600200" indent="-228600" eaLnBrk="0" hangingPunct="0">
              <a:defRPr sz="2400">
                <a:solidFill>
                  <a:schemeClr val="tx1"/>
                </a:solidFill>
                <a:latin typeface="Times" pitchFamily="2" charset="0"/>
                <a:ea typeface="ヒラギノ角ゴ Pro W3" panose="020B0300000000000000" pitchFamily="34" charset="-128"/>
              </a:defRPr>
            </a:lvl4pPr>
            <a:lvl5pPr marL="2057400" indent="-228600" eaLnBrk="0" hangingPunct="0">
              <a:defRPr sz="2400">
                <a:solidFill>
                  <a:schemeClr val="tx1"/>
                </a:solidFill>
                <a:latin typeface="Times"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anose="020B0300000000000000" pitchFamily="34" charset="-128"/>
              </a:defRPr>
            </a:lvl9pPr>
          </a:lstStyle>
          <a:p>
            <a:pPr algn="ctr" eaLnBrk="1" hangingPunct="1">
              <a:lnSpc>
                <a:spcPct val="85000"/>
              </a:lnSpc>
            </a:pPr>
            <a:endParaRPr lang="en-US" altLang="en-US" b="1">
              <a:effectLst>
                <a:outerShdw blurRad="38100" dist="38100" dir="2700000" algn="tl">
                  <a:srgbClr val="000000"/>
                </a:outerShdw>
              </a:effectLst>
              <a:latin typeface="Symbol" pitchFamily="2" charset="2"/>
            </a:endParaRPr>
          </a:p>
          <a:p>
            <a:pPr algn="ctr" eaLnBrk="1" hangingPunct="1">
              <a:lnSpc>
                <a:spcPct val="105000"/>
              </a:lnSpc>
            </a:pPr>
            <a:r>
              <a:rPr lang="en-US" altLang="en-US" b="1">
                <a:effectLst>
                  <a:outerShdw blurRad="38100" dist="38100" dir="2700000" algn="tl">
                    <a:srgbClr val="000000"/>
                  </a:outerShdw>
                </a:effectLst>
              </a:rPr>
              <a:t> If the total wavefront error is </a:t>
            </a:r>
            <a:r>
              <a:rPr lang="en-US" altLang="en-US" b="1">
                <a:effectLst>
                  <a:outerShdw blurRad="38100" dist="38100" dir="2700000" algn="tl">
                    <a:srgbClr val="000000"/>
                  </a:outerShdw>
                </a:effectLst>
                <a:latin typeface="Symbol" pitchFamily="2" charset="2"/>
              </a:rPr>
              <a:t> </a:t>
            </a:r>
          </a:p>
          <a:p>
            <a:pPr algn="ctr" eaLnBrk="1" hangingPunct="1">
              <a:lnSpc>
                <a:spcPct val="105000"/>
              </a:lnSpc>
            </a:pPr>
            <a:r>
              <a:rPr lang="en-US" altLang="en-US" b="1">
                <a:effectLst>
                  <a:outerShdw blurRad="38100" dist="38100" dir="2700000" algn="tl">
                    <a:srgbClr val="000000"/>
                  </a:outerShdw>
                </a:effectLst>
                <a:latin typeface="Symbol" pitchFamily="2" charset="2"/>
              </a:rPr>
              <a:t>σ</a:t>
            </a:r>
            <a:r>
              <a:rPr lang="en-US" altLang="en-US" b="1" baseline="-25000">
                <a:effectLst>
                  <a:outerShdw blurRad="38100" dist="38100" dir="2700000" algn="tl">
                    <a:srgbClr val="000000"/>
                  </a:outerShdw>
                </a:effectLst>
              </a:rPr>
              <a:t>tot</a:t>
            </a:r>
            <a:r>
              <a:rPr lang="en-US" altLang="en-US" b="1" baseline="30000">
                <a:effectLst>
                  <a:outerShdw blurRad="38100" dist="38100" dir="2700000" algn="tl">
                    <a:srgbClr val="000000"/>
                  </a:outerShdw>
                </a:effectLst>
              </a:rPr>
              <a:t>2</a:t>
            </a:r>
            <a:r>
              <a:rPr lang="en-US" altLang="en-US" b="1">
                <a:effectLst>
                  <a:outerShdw blurRad="38100" dist="38100" dir="2700000" algn="tl">
                    <a:srgbClr val="000000"/>
                  </a:outerShdw>
                </a:effectLst>
              </a:rPr>
              <a:t> = </a:t>
            </a:r>
            <a:r>
              <a:rPr lang="en-US" altLang="en-US" b="1">
                <a:effectLst>
                  <a:outerShdw blurRad="38100" dist="38100" dir="2700000" algn="tl">
                    <a:srgbClr val="000000"/>
                  </a:outerShdw>
                </a:effectLst>
                <a:latin typeface="Symbol" pitchFamily="2" charset="2"/>
              </a:rPr>
              <a:t>σ</a:t>
            </a:r>
            <a:r>
              <a:rPr lang="en-US" altLang="en-US" b="1" baseline="-25000">
                <a:effectLst>
                  <a:outerShdw blurRad="38100" dist="38100" dir="2700000" algn="tl">
                    <a:srgbClr val="000000"/>
                  </a:outerShdw>
                </a:effectLst>
              </a:rPr>
              <a:t>1</a:t>
            </a:r>
            <a:r>
              <a:rPr lang="en-US" altLang="en-US" b="1" baseline="30000">
                <a:effectLst>
                  <a:outerShdw blurRad="38100" dist="38100" dir="2700000" algn="tl">
                    <a:srgbClr val="000000"/>
                  </a:outerShdw>
                </a:effectLst>
              </a:rPr>
              <a:t>2 </a:t>
            </a:r>
            <a:r>
              <a:rPr lang="en-US" altLang="en-US" b="1">
                <a:effectLst>
                  <a:outerShdw blurRad="38100" dist="38100" dir="2700000" algn="tl">
                    <a:srgbClr val="000000"/>
                  </a:outerShdw>
                </a:effectLst>
              </a:rPr>
              <a:t>+ </a:t>
            </a:r>
            <a:r>
              <a:rPr lang="en-US" altLang="en-US" b="1">
                <a:effectLst>
                  <a:outerShdw blurRad="38100" dist="38100" dir="2700000" algn="tl">
                    <a:srgbClr val="000000"/>
                  </a:outerShdw>
                </a:effectLst>
                <a:latin typeface="Symbol" pitchFamily="2" charset="2"/>
              </a:rPr>
              <a:t>σ</a:t>
            </a:r>
            <a:r>
              <a:rPr lang="en-US" altLang="en-US" b="1" baseline="-25000">
                <a:effectLst>
                  <a:outerShdw blurRad="38100" dist="38100" dir="2700000" algn="tl">
                    <a:srgbClr val="000000"/>
                  </a:outerShdw>
                </a:effectLst>
              </a:rPr>
              <a:t>2</a:t>
            </a:r>
            <a:r>
              <a:rPr lang="en-US" altLang="en-US" b="1" baseline="30000">
                <a:effectLst>
                  <a:outerShdw blurRad="38100" dist="38100" dir="2700000" algn="tl">
                    <a:srgbClr val="000000"/>
                  </a:outerShdw>
                </a:effectLst>
              </a:rPr>
              <a:t>2 </a:t>
            </a:r>
            <a:r>
              <a:rPr lang="en-US" altLang="en-US" b="1">
                <a:effectLst>
                  <a:outerShdw blurRad="38100" dist="38100" dir="2700000" algn="tl">
                    <a:srgbClr val="000000"/>
                  </a:outerShdw>
                </a:effectLst>
              </a:rPr>
              <a:t>+ </a:t>
            </a:r>
            <a:r>
              <a:rPr lang="en-US" altLang="en-US" b="1">
                <a:effectLst>
                  <a:outerShdw blurRad="38100" dist="38100" dir="2700000" algn="tl">
                    <a:srgbClr val="000000"/>
                  </a:outerShdw>
                </a:effectLst>
                <a:latin typeface="Symbol" pitchFamily="2" charset="2"/>
              </a:rPr>
              <a:t>σ</a:t>
            </a:r>
            <a:r>
              <a:rPr lang="en-US" altLang="en-US" b="1" baseline="-25000">
                <a:effectLst>
                  <a:outerShdw blurRad="38100" dist="38100" dir="2700000" algn="tl">
                    <a:srgbClr val="000000"/>
                  </a:outerShdw>
                </a:effectLst>
              </a:rPr>
              <a:t>3</a:t>
            </a:r>
            <a:r>
              <a:rPr lang="en-US" altLang="en-US" b="1" baseline="30000">
                <a:effectLst>
                  <a:outerShdw blurRad="38100" dist="38100" dir="2700000" algn="tl">
                    <a:srgbClr val="000000"/>
                  </a:outerShdw>
                </a:effectLst>
              </a:rPr>
              <a:t>2</a:t>
            </a:r>
            <a:r>
              <a:rPr lang="en-US" altLang="en-US" b="1">
                <a:effectLst>
                  <a:outerShdw blurRad="38100" dist="38100" dir="2700000" algn="tl">
                    <a:srgbClr val="000000"/>
                  </a:outerShdw>
                </a:effectLst>
                <a:latin typeface="Symbol" pitchFamily="2" charset="2"/>
              </a:rPr>
              <a:t> + ...</a:t>
            </a:r>
          </a:p>
          <a:p>
            <a:pPr algn="ctr" eaLnBrk="1" hangingPunct="1">
              <a:lnSpc>
                <a:spcPct val="105000"/>
              </a:lnSpc>
            </a:pPr>
            <a:endParaRPr lang="en-US" altLang="en-US">
              <a:effectLst>
                <a:outerShdw blurRad="38100" dist="38100" dir="2700000" algn="tl">
                  <a:srgbClr val="000000"/>
                </a:outerShdw>
              </a:effectLs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F5992EC-BC8D-E942-83A9-A4F7E7A0AE0F}"/>
              </a:ext>
            </a:extLst>
          </p:cNvPr>
          <p:cNvSpPr>
            <a:spLocks noGrp="1" noChangeArrowheads="1"/>
          </p:cNvSpPr>
          <p:nvPr>
            <p:ph type="title"/>
          </p:nvPr>
        </p:nvSpPr>
        <p:spPr>
          <a:xfrm>
            <a:off x="311150" y="180975"/>
            <a:ext cx="7162800" cy="1295400"/>
          </a:xfrm>
        </p:spPr>
        <p:txBody>
          <a:bodyPr/>
          <a:lstStyle/>
          <a:p>
            <a:r>
              <a:rPr lang="en-US" altLang="en-US">
                <a:ea typeface="ヒラギノ角ゴ Pro W3" panose="020B0300000000000000" pitchFamily="34" charset="-128"/>
              </a:rPr>
              <a:t>Elements of an adaptive optics system</a:t>
            </a:r>
          </a:p>
        </p:txBody>
      </p:sp>
      <p:pic>
        <p:nvPicPr>
          <p:cNvPr id="58371" name="Picture 3">
            <a:extLst>
              <a:ext uri="{FF2B5EF4-FFF2-40B4-BE49-F238E27FC236}">
                <a16:creationId xmlns:a16="http://schemas.microsoft.com/office/drawing/2014/main" id="{61C68254-3317-3548-9CD8-A30F62016F38}"/>
              </a:ext>
            </a:extLst>
          </p:cNvPr>
          <p:cNvPicPr>
            <a:picLocks noGrp="1" noChangeAspect="1" noChangeArrowheads="1"/>
          </p:cNvPicPr>
          <p:nvPr>
            <p:ph type="body" idx="1"/>
          </p:nvPr>
        </p:nvPicPr>
        <p:blipFill>
          <a:blip r:embed="rId3"/>
          <a:srcRect/>
          <a:stretch>
            <a:fillRect/>
          </a:stretch>
        </p:blipFill>
        <p:spPr>
          <a:xfrm>
            <a:off x="2022475" y="1431925"/>
            <a:ext cx="4962525" cy="4876800"/>
          </a:xfrm>
          <a:ln w="47625" cap="flat">
            <a:solidFill>
              <a:schemeClr val="tx2">
                <a:lumMod val="75000"/>
              </a:schemeClr>
            </a:solidFill>
            <a:round/>
            <a:headEnd type="none" w="sm" len="sm"/>
            <a:tailEnd type="triangle" w="lg" len="med"/>
          </a:ln>
        </p:spPr>
      </p:pic>
    </p:spTree>
    <p:extLst>
      <p:ext uri="{BB962C8B-B14F-4D97-AF65-F5344CB8AC3E}">
        <p14:creationId xmlns:p14="http://schemas.microsoft.com/office/powerpoint/2010/main" val="3341841468"/>
      </p:ext>
    </p:extLst>
  </p:cSld>
  <p:clrMapOvr>
    <a:masterClrMapping/>
  </p:clrMapOvr>
  <p:transition/>
</p:sld>
</file>

<file path=ppt/theme/theme1.xml><?xml version="1.0" encoding="utf-8"?>
<a:theme xmlns:a="http://schemas.openxmlformats.org/drawingml/2006/main" name="Lecture4.v1">
  <a:themeElements>
    <a:clrScheme name="">
      <a:dk1>
        <a:srgbClr val="000000"/>
      </a:dk1>
      <a:lt1>
        <a:srgbClr val="FFFFFF"/>
      </a:lt1>
      <a:dk2>
        <a:srgbClr val="8901F3"/>
      </a:dk2>
      <a:lt2>
        <a:srgbClr val="FFCD7F"/>
      </a:lt2>
      <a:accent1>
        <a:srgbClr val="A8C2FF"/>
      </a:accent1>
      <a:accent2>
        <a:srgbClr val="7AFF7A"/>
      </a:accent2>
      <a:accent3>
        <a:srgbClr val="C4AAF8"/>
      </a:accent3>
      <a:accent4>
        <a:srgbClr val="DADADA"/>
      </a:accent4>
      <a:accent5>
        <a:srgbClr val="D1DDFF"/>
      </a:accent5>
      <a:accent6>
        <a:srgbClr val="6EE76E"/>
      </a:accent6>
      <a:hlink>
        <a:srgbClr val="FFA3B3"/>
      </a:hlink>
      <a:folHlink>
        <a:srgbClr val="CECECE"/>
      </a:folHlink>
    </a:clrScheme>
    <a:fontScheme name="Lecture4.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Lecture4.v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4.v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4.v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4.v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4.v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4.v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4.v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cture3.v1">
  <a:themeElements>
    <a:clrScheme name="">
      <a:dk1>
        <a:srgbClr val="000000"/>
      </a:dk1>
      <a:lt1>
        <a:srgbClr val="FFFFFF"/>
      </a:lt1>
      <a:dk2>
        <a:srgbClr val="8901F3"/>
      </a:dk2>
      <a:lt2>
        <a:srgbClr val="FFCD7F"/>
      </a:lt2>
      <a:accent1>
        <a:srgbClr val="A8C2FF"/>
      </a:accent1>
      <a:accent2>
        <a:srgbClr val="7AFF7A"/>
      </a:accent2>
      <a:accent3>
        <a:srgbClr val="C4AAF8"/>
      </a:accent3>
      <a:accent4>
        <a:srgbClr val="DADADA"/>
      </a:accent4>
      <a:accent5>
        <a:srgbClr val="D1DDFF"/>
      </a:accent5>
      <a:accent6>
        <a:srgbClr val="6EE76E"/>
      </a:accent6>
      <a:hlink>
        <a:srgbClr val="FFA3B3"/>
      </a:hlink>
      <a:folHlink>
        <a:srgbClr val="CECECE"/>
      </a:folHlink>
    </a:clrScheme>
    <a:fontScheme name="Lecture3.v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Lecture3.v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3.v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cture3.v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3.v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3.v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3.v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cture3.v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HD:WORK_FILES:UCSC:289C:Lectures:Lecture 4:Lecture4.v1.ppt</Template>
  <TotalTime>1722</TotalTime>
  <Words>1086</Words>
  <Application>Microsoft Macintosh PowerPoint</Application>
  <PresentationFormat>On-screen Show (4:3)</PresentationFormat>
  <Paragraphs>157</Paragraphs>
  <Slides>23</Slides>
  <Notes>18</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6" baseType="lpstr">
      <vt:lpstr>ＭＳ Ｐゴシック</vt:lpstr>
      <vt:lpstr>ヒラギノ角ゴ Pro W3</vt:lpstr>
      <vt:lpstr>Arial</vt:lpstr>
      <vt:lpstr>Helvetica</vt:lpstr>
      <vt:lpstr>Symbol</vt:lpstr>
      <vt:lpstr>Times</vt:lpstr>
      <vt:lpstr>Trebuchet MS</vt:lpstr>
      <vt:lpstr>Trebuchet MS Bold</vt:lpstr>
      <vt:lpstr>Wingdings</vt:lpstr>
      <vt:lpstr>Lecture4.v1</vt:lpstr>
      <vt:lpstr>Lecture3.v1</vt:lpstr>
      <vt:lpstr>Equation</vt:lpstr>
      <vt:lpstr>Worksheet</vt:lpstr>
      <vt:lpstr>Error Budgets, and  Introduction to Class Projects  Lecture 7, ASTR 289</vt:lpstr>
      <vt:lpstr>What is “residual wavefront error” ?</vt:lpstr>
      <vt:lpstr>PowerPoint Presentation</vt:lpstr>
      <vt:lpstr>PowerPoint Presentation</vt:lpstr>
      <vt:lpstr>Units of wavefront error</vt:lpstr>
      <vt:lpstr>How to calculate residual wavefront error</vt:lpstr>
      <vt:lpstr>An error budget can describe wavefront phase or optical path difference</vt:lpstr>
      <vt:lpstr>Question</vt:lpstr>
      <vt:lpstr>Elements of an adaptive optics system</vt:lpstr>
      <vt:lpstr>Elements of an adaptive optics system</vt:lpstr>
      <vt:lpstr>PowerPoint Presentation</vt:lpstr>
      <vt:lpstr>What is an “error budget” ?</vt:lpstr>
      <vt:lpstr>Wavefront errors due to time lags,  τ0</vt:lpstr>
      <vt:lpstr>Wavefront variance due to isoplanatic angle θ0 </vt:lpstr>
      <vt:lpstr>Deformable mirror fitting error</vt:lpstr>
      <vt:lpstr>Error budget concept (sum of σ2 ’s)</vt:lpstr>
      <vt:lpstr>We will discuss other wavefront error terms in coming lectures</vt:lpstr>
      <vt:lpstr>Error budget so far</vt:lpstr>
      <vt:lpstr>Keck AO error budget example (not current)</vt:lpstr>
      <vt:lpstr>We want to relate phase variance &lt;σ2&gt;  to the “Strehl ratio”</vt:lpstr>
      <vt:lpstr>Relation between phase variance and Strehl ratio</vt:lpstr>
      <vt:lpstr>High Strehl        PSF with higher peak intensity and narrower “core” </vt:lpstr>
      <vt:lpstr>Summary of topics discussed today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Max</dc:creator>
  <cp:keywords/>
  <cp:lastModifiedBy>Claire Max</cp:lastModifiedBy>
  <cp:revision>316</cp:revision>
  <cp:lastPrinted>2011-10-06T19:15:21Z</cp:lastPrinted>
  <dcterms:created xsi:type="dcterms:W3CDTF">2011-10-11T19:02:00Z</dcterms:created>
  <dcterms:modified xsi:type="dcterms:W3CDTF">2020-01-30T06:20:24Z</dcterms:modified>
</cp:coreProperties>
</file>